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7" r:id="rId2"/>
    <p:sldId id="277" r:id="rId3"/>
    <p:sldId id="269" r:id="rId4"/>
    <p:sldId id="268" r:id="rId5"/>
    <p:sldId id="284" r:id="rId6"/>
    <p:sldId id="270" r:id="rId7"/>
    <p:sldId id="271" r:id="rId8"/>
    <p:sldId id="259" r:id="rId9"/>
    <p:sldId id="272" r:id="rId10"/>
    <p:sldId id="258" r:id="rId11"/>
    <p:sldId id="261" r:id="rId12"/>
    <p:sldId id="265" r:id="rId13"/>
    <p:sldId id="287" r:id="rId14"/>
    <p:sldId id="257" r:id="rId15"/>
    <p:sldId id="264" r:id="rId16"/>
    <p:sldId id="266" r:id="rId17"/>
    <p:sldId id="286" r:id="rId18"/>
    <p:sldId id="273" r:id="rId19"/>
    <p:sldId id="279" r:id="rId20"/>
    <p:sldId id="280" r:id="rId21"/>
    <p:sldId id="281" r:id="rId22"/>
    <p:sldId id="274" r:id="rId23"/>
    <p:sldId id="282" r:id="rId24"/>
    <p:sldId id="283" r:id="rId25"/>
    <p:sldId id="275" r:id="rId26"/>
    <p:sldId id="278" r:id="rId27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>
        <p:scale>
          <a:sx n="71" d="100"/>
          <a:sy n="71" d="100"/>
        </p:scale>
        <p:origin x="-684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50F70-A85A-4D68-8E85-44D1A15188BE}" type="datetimeFigureOut">
              <a:rPr lang="th-TH" smtClean="0"/>
              <a:pPr/>
              <a:t>05/11/61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C55BF-B491-46F5-B239-D9E0C00BF1E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86765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C55BF-B491-46F5-B239-D9E0C00BF1EC}" type="slidenum">
              <a:rPr lang="th-TH" smtClean="0"/>
              <a:pPr/>
              <a:t>2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986252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C55BF-B491-46F5-B239-D9E0C00BF1EC}" type="slidenum">
              <a:rPr lang="th-TH" smtClean="0"/>
              <a:pPr/>
              <a:t>8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649299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C55BF-B491-46F5-B239-D9E0C00BF1EC}" type="slidenum">
              <a:rPr lang="th-TH" smtClean="0"/>
              <a:pPr/>
              <a:t>10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986252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C55BF-B491-46F5-B239-D9E0C00BF1EC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54432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C55BF-B491-46F5-B239-D9E0C00BF1EC}" type="slidenum">
              <a:rPr lang="th-TH" smtClean="0"/>
              <a:pPr/>
              <a:t>12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032275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C55BF-B491-46F5-B239-D9E0C00BF1EC}" type="slidenum">
              <a:rPr lang="th-TH" smtClean="0"/>
              <a:pPr/>
              <a:t>13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032275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C55BF-B491-46F5-B239-D9E0C00BF1EC}" type="slidenum">
              <a:rPr lang="th-TH" smtClean="0"/>
              <a:pPr/>
              <a:t>14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274982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C55BF-B491-46F5-B239-D9E0C00BF1EC}" type="slidenum">
              <a:rPr lang="th-TH" smtClean="0"/>
              <a:pPr/>
              <a:t>15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955030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7DE0-1CC4-4414-B183-9519CE943C24}" type="datetimeFigureOut">
              <a:rPr lang="th-TH" smtClean="0"/>
              <a:pPr/>
              <a:t>05/11/61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FBC9-71BD-4585-933A-6EED031C79A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972805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7DE0-1CC4-4414-B183-9519CE943C24}" type="datetimeFigureOut">
              <a:rPr lang="th-TH" smtClean="0"/>
              <a:pPr/>
              <a:t>05/11/61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FBC9-71BD-4585-933A-6EED031C79A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586836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7DE0-1CC4-4414-B183-9519CE943C24}" type="datetimeFigureOut">
              <a:rPr lang="th-TH" smtClean="0"/>
              <a:pPr/>
              <a:t>05/11/61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FBC9-71BD-4585-933A-6EED031C79A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252118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7DE0-1CC4-4414-B183-9519CE943C24}" type="datetimeFigureOut">
              <a:rPr lang="th-TH" smtClean="0"/>
              <a:pPr/>
              <a:t>05/11/61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FBC9-71BD-4585-933A-6EED031C79A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34522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7DE0-1CC4-4414-B183-9519CE943C24}" type="datetimeFigureOut">
              <a:rPr lang="th-TH" smtClean="0"/>
              <a:pPr/>
              <a:t>05/11/61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FBC9-71BD-4585-933A-6EED031C79A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4198362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7DE0-1CC4-4414-B183-9519CE943C24}" type="datetimeFigureOut">
              <a:rPr lang="th-TH" smtClean="0"/>
              <a:pPr/>
              <a:t>05/11/61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FBC9-71BD-4585-933A-6EED031C79A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359015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7DE0-1CC4-4414-B183-9519CE943C24}" type="datetimeFigureOut">
              <a:rPr lang="th-TH" smtClean="0"/>
              <a:pPr/>
              <a:t>05/11/61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FBC9-71BD-4585-933A-6EED031C79A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662211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7DE0-1CC4-4414-B183-9519CE943C24}" type="datetimeFigureOut">
              <a:rPr lang="th-TH" smtClean="0"/>
              <a:pPr/>
              <a:t>05/11/61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FBC9-71BD-4585-933A-6EED031C79A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429647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7DE0-1CC4-4414-B183-9519CE943C24}" type="datetimeFigureOut">
              <a:rPr lang="th-TH" smtClean="0"/>
              <a:pPr/>
              <a:t>05/11/61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FBC9-71BD-4585-933A-6EED031C79A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983328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7DE0-1CC4-4414-B183-9519CE943C24}" type="datetimeFigureOut">
              <a:rPr lang="th-TH" smtClean="0"/>
              <a:pPr/>
              <a:t>05/11/61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FBC9-71BD-4585-933A-6EED031C79A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11481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7DE0-1CC4-4414-B183-9519CE943C24}" type="datetimeFigureOut">
              <a:rPr lang="th-TH" smtClean="0"/>
              <a:pPr/>
              <a:t>05/11/61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FBC9-71BD-4585-933A-6EED031C79A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602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77DE0-1CC4-4414-B183-9519CE943C24}" type="datetimeFigureOut">
              <a:rPr lang="th-TH" smtClean="0"/>
              <a:pPr/>
              <a:t>05/11/61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AFBC9-71BD-4585-933A-6EED031C79A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98441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c\Desktop\&#3627;&#3617;&#3629;&#3594;&#3623;&#3609;&#3623;&#3636;&#3656;&#3591;&#3629;&#3619;&#3633;&#3597;\562476535.517530.mp4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c\Desktop\&#3627;&#3617;&#3629;&#3594;&#3623;&#3609;&#3623;&#3636;&#3656;&#3591;&#3629;&#3619;&#3633;&#3597;\562477976.118671.mp4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2.jpe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c\Downloads\562690762.320783.mp4" TargetMode="Externa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0">
            <a:extLst>
              <a:ext uri="{FF2B5EF4-FFF2-40B4-BE49-F238E27FC236}">
                <a16:creationId xmlns="" xmlns:a16="http://schemas.microsoft.com/office/drawing/2014/main" id="{D6CF29CD-38B8-4924-BA11-6D60517487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B949FAF7-4013-4CCE-A0BD-8FDD2BE1A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242816"/>
            <a:ext cx="12192000" cy="2615183"/>
          </a:xfrm>
          <a:solidFill>
            <a:schemeClr val="accent6">
              <a:lumMod val="50000"/>
            </a:schemeClr>
          </a:solidFill>
        </p:spPr>
        <p:txBody>
          <a:bodyPr anchor="ctr">
            <a:normAutofit/>
          </a:bodyPr>
          <a:lstStyle/>
          <a:p>
            <a:r>
              <a:rPr lang="th-TH" sz="7200" b="1" dirty="0">
                <a:solidFill>
                  <a:schemeClr val="bg1"/>
                </a:solidFill>
              </a:rPr>
              <a:t>หมอชวน</a:t>
            </a:r>
            <a:r>
              <a:rPr lang="th-TH" sz="7200" b="1" dirty="0" smtClean="0">
                <a:solidFill>
                  <a:schemeClr val="bg1"/>
                </a:solidFill>
              </a:rPr>
              <a:t>วิ่ง อำเภออรัญประเทศ </a:t>
            </a:r>
            <a:r>
              <a:rPr lang="th-TH" sz="7200" b="1" dirty="0">
                <a:solidFill>
                  <a:schemeClr val="bg1"/>
                </a:solidFill>
              </a:rPr>
              <a:t>จังหวัดสระแก้ว </a:t>
            </a:r>
            <a:r>
              <a:rPr lang="th-TH" b="1" dirty="0">
                <a:solidFill>
                  <a:schemeClr val="bg1"/>
                </a:solidFill>
              </a:rPr>
              <a:t/>
            </a:r>
            <a:br>
              <a:rPr lang="th-TH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17 – </a:t>
            </a:r>
            <a:r>
              <a:rPr lang="en-US" b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18 </a:t>
            </a:r>
            <a:r>
              <a:rPr lang="th-TH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พฤศจิกายน </a:t>
            </a:r>
            <a:r>
              <a:rPr lang="en-US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2561 </a:t>
            </a:r>
            <a:r>
              <a:rPr lang="th-TH" b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ณ ลานสยามมิ</a:t>
            </a:r>
            <a:r>
              <a:rPr lang="th-TH" b="1" dirty="0" err="1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นทร์</a:t>
            </a:r>
            <a:endParaRPr lang="en-US" b="1" dirty="0">
              <a:solidFill>
                <a:srgbClr val="FFFF0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33EECDF5-2464-477A-99DF-B918147E3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28" y="321733"/>
            <a:ext cx="3107267" cy="310726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3D83F26F-C55B-4A92-9AFF-4894D14E27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096000" y="1060136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A6C85FD7-C754-4C22-8E22-60C631DEB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5" y="607002"/>
            <a:ext cx="3432575" cy="33124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170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632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3" y="-46232"/>
            <a:ext cx="12274193" cy="690423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 rot="19109073">
            <a:off x="1255511" y="1044072"/>
            <a:ext cx="1177506" cy="40011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FFFF00"/>
                </a:solidFill>
              </a:rPr>
              <a:t>ลานจอดรถ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870788">
            <a:off x="2410659" y="3269096"/>
            <a:ext cx="528524" cy="21544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FFFF00"/>
                </a:solidFill>
                <a:latin typeface="Bahnschrift SemiBold Condensed" pitchFamily="34" charset="0"/>
                <a:ea typeface="Arial Unicode MS" pitchFamily="34" charset="-128"/>
                <a:cs typeface="Arial Unicode MS" pitchFamily="34" charset="-128"/>
              </a:rPr>
              <a:t>START</a:t>
            </a:r>
            <a:endParaRPr lang="en-US" sz="800" dirty="0">
              <a:solidFill>
                <a:srgbClr val="FFFF00"/>
              </a:solidFill>
              <a:latin typeface="Bahnschrift SemiBold Condense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แผนผังลำดับงาน: หรือ 10"/>
          <p:cNvSpPr/>
          <p:nvPr/>
        </p:nvSpPr>
        <p:spPr>
          <a:xfrm rot="2530092">
            <a:off x="2385968" y="3681549"/>
            <a:ext cx="135239" cy="136128"/>
          </a:xfrm>
          <a:prstGeom prst="flowChar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แผนผังลำดับงาน: หรือ 15"/>
          <p:cNvSpPr/>
          <p:nvPr/>
        </p:nvSpPr>
        <p:spPr>
          <a:xfrm rot="2530092">
            <a:off x="2279884" y="3797939"/>
            <a:ext cx="135239" cy="136128"/>
          </a:xfrm>
          <a:prstGeom prst="flowChar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แผนผังลำดับงาน: หรือ 16"/>
          <p:cNvSpPr/>
          <p:nvPr/>
        </p:nvSpPr>
        <p:spPr>
          <a:xfrm rot="2530092">
            <a:off x="2159549" y="3910701"/>
            <a:ext cx="135239" cy="136128"/>
          </a:xfrm>
          <a:prstGeom prst="flowChar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แผนผังลำดับงาน: หรือ 17"/>
          <p:cNvSpPr/>
          <p:nvPr/>
        </p:nvSpPr>
        <p:spPr>
          <a:xfrm rot="2530092">
            <a:off x="1905652" y="3903803"/>
            <a:ext cx="135239" cy="136128"/>
          </a:xfrm>
          <a:prstGeom prst="flowChar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แผนผังลำดับงาน: หรือ 18"/>
          <p:cNvSpPr/>
          <p:nvPr/>
        </p:nvSpPr>
        <p:spPr>
          <a:xfrm rot="2530092">
            <a:off x="3114713" y="3832785"/>
            <a:ext cx="183147" cy="218857"/>
          </a:xfrm>
          <a:prstGeom prst="flowChar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แผนผังลำดับงาน: หรือ 19"/>
          <p:cNvSpPr/>
          <p:nvPr/>
        </p:nvSpPr>
        <p:spPr>
          <a:xfrm rot="2530092">
            <a:off x="2019734" y="3775721"/>
            <a:ext cx="135239" cy="136128"/>
          </a:xfrm>
          <a:prstGeom prst="flowChar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แผนผังลำดับงาน: หรือ 20"/>
          <p:cNvSpPr/>
          <p:nvPr/>
        </p:nvSpPr>
        <p:spPr>
          <a:xfrm rot="2530092">
            <a:off x="2122655" y="3672801"/>
            <a:ext cx="135239" cy="136128"/>
          </a:xfrm>
          <a:prstGeom prst="flowChar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ยกนูน 21"/>
          <p:cNvSpPr/>
          <p:nvPr/>
        </p:nvSpPr>
        <p:spPr>
          <a:xfrm rot="2981344">
            <a:off x="1263499" y="4015970"/>
            <a:ext cx="507021" cy="154312"/>
          </a:xfrm>
          <a:prstGeom prst="beve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solidFill>
                  <a:schemeClr val="tx1"/>
                </a:solidFill>
                <a:cs typeface="+mj-cs"/>
              </a:rPr>
              <a:t>สุขา</a:t>
            </a:r>
            <a:endParaRPr lang="en-US" sz="14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23" name="แผนผังลำดับงาน: กระบวนการ 22"/>
          <p:cNvSpPr/>
          <p:nvPr/>
        </p:nvSpPr>
        <p:spPr>
          <a:xfrm rot="2623726">
            <a:off x="1679406" y="4182756"/>
            <a:ext cx="391508" cy="62554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แผนผังลำดับงาน: กระบวนการ 27"/>
          <p:cNvSpPr/>
          <p:nvPr/>
        </p:nvSpPr>
        <p:spPr>
          <a:xfrm rot="2812197">
            <a:off x="2624674" y="3196410"/>
            <a:ext cx="391508" cy="62554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แผนผังลำดับงาน: จุดร่วมการเชื่อมต่อ 28"/>
          <p:cNvSpPr/>
          <p:nvPr/>
        </p:nvSpPr>
        <p:spPr>
          <a:xfrm rot="2025207">
            <a:off x="10770419" y="5057568"/>
            <a:ext cx="512391" cy="309984"/>
          </a:xfrm>
          <a:prstGeom prst="flowChartSummingJunc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3586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562476535.51753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" y="1162343"/>
            <a:ext cx="12192000" cy="56956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756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รูปภาพ 4" descr="S__66437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1294"/>
            <a:ext cx="12192000" cy="59167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756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7"/>
          <a:stretch/>
        </p:blipFill>
        <p:spPr>
          <a:xfrm>
            <a:off x="-123042" y="7086"/>
            <a:ext cx="12315042" cy="6938244"/>
          </a:xfrm>
          <a:prstGeom prst="rect">
            <a:avLst/>
          </a:prstGeom>
        </p:spPr>
      </p:pic>
      <p:sp>
        <p:nvSpPr>
          <p:cNvPr id="8" name="ลูกศรโค้ง 7"/>
          <p:cNvSpPr/>
          <p:nvPr/>
        </p:nvSpPr>
        <p:spPr>
          <a:xfrm rot="2406301">
            <a:off x="1027152" y="527394"/>
            <a:ext cx="273568" cy="281935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ลูกศรโค้ง 11"/>
          <p:cNvSpPr/>
          <p:nvPr/>
        </p:nvSpPr>
        <p:spPr>
          <a:xfrm rot="7919906">
            <a:off x="1979529" y="1417399"/>
            <a:ext cx="309036" cy="219769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ลูกศรขวาท้ายบาก 12"/>
          <p:cNvSpPr/>
          <p:nvPr/>
        </p:nvSpPr>
        <p:spPr>
          <a:xfrm rot="2141941">
            <a:off x="1993868" y="1943035"/>
            <a:ext cx="277488" cy="157152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ลูกศรโค้ง 13"/>
          <p:cNvSpPr/>
          <p:nvPr/>
        </p:nvSpPr>
        <p:spPr>
          <a:xfrm rot="8058246">
            <a:off x="2749445" y="2536892"/>
            <a:ext cx="278058" cy="264177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ลูกศรขวาท้ายบาก 14"/>
          <p:cNvSpPr/>
          <p:nvPr/>
        </p:nvSpPr>
        <p:spPr>
          <a:xfrm rot="12851249">
            <a:off x="7254994" y="2839218"/>
            <a:ext cx="476429" cy="117538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ลูกศรขวาท้ายบาก 18"/>
          <p:cNvSpPr/>
          <p:nvPr/>
        </p:nvSpPr>
        <p:spPr>
          <a:xfrm rot="1837799">
            <a:off x="6327925" y="5025064"/>
            <a:ext cx="323734" cy="143925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ลูกศรขวาท้ายบาก 19"/>
          <p:cNvSpPr/>
          <p:nvPr/>
        </p:nvSpPr>
        <p:spPr>
          <a:xfrm rot="1524842">
            <a:off x="4185406" y="3720672"/>
            <a:ext cx="323734" cy="157398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ลูกศรซ้าย-ขึ้น 22"/>
          <p:cNvSpPr/>
          <p:nvPr/>
        </p:nvSpPr>
        <p:spPr>
          <a:xfrm rot="2090391">
            <a:off x="8807153" y="6377139"/>
            <a:ext cx="295985" cy="275666"/>
          </a:xfrm>
          <a:prstGeom prst="lef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ลูกศรซ้าย-ขึ้น 23"/>
          <p:cNvSpPr/>
          <p:nvPr/>
        </p:nvSpPr>
        <p:spPr>
          <a:xfrm rot="17760389">
            <a:off x="9420001" y="5335159"/>
            <a:ext cx="324816" cy="190961"/>
          </a:xfrm>
          <a:prstGeom prst="lef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ลูกศรซ้าย-ขึ้น 24"/>
          <p:cNvSpPr/>
          <p:nvPr/>
        </p:nvSpPr>
        <p:spPr>
          <a:xfrm rot="6811549">
            <a:off x="8899575" y="4944051"/>
            <a:ext cx="324816" cy="235187"/>
          </a:xfrm>
          <a:prstGeom prst="lef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ลูกศรซ้าย-ขึ้น 25"/>
          <p:cNvSpPr/>
          <p:nvPr/>
        </p:nvSpPr>
        <p:spPr>
          <a:xfrm rot="17760389">
            <a:off x="9105953" y="4161952"/>
            <a:ext cx="324816" cy="190961"/>
          </a:xfrm>
          <a:prstGeom prst="lef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ลูกศรขวาท้ายบาก 26"/>
          <p:cNvSpPr/>
          <p:nvPr/>
        </p:nvSpPr>
        <p:spPr>
          <a:xfrm rot="13028076">
            <a:off x="5793527" y="1888561"/>
            <a:ext cx="476429" cy="10847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ลูกศรขวาท้ายบาก 27"/>
          <p:cNvSpPr/>
          <p:nvPr/>
        </p:nvSpPr>
        <p:spPr>
          <a:xfrm rot="12744278">
            <a:off x="4503684" y="1016586"/>
            <a:ext cx="476429" cy="117538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ลูกศรซ้าย-ขึ้น 28"/>
          <p:cNvSpPr/>
          <p:nvPr/>
        </p:nvSpPr>
        <p:spPr>
          <a:xfrm rot="12882323">
            <a:off x="3036297" y="495616"/>
            <a:ext cx="337761" cy="242752"/>
          </a:xfrm>
          <a:prstGeom prst="lef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ลูกศรซ้าย-ขึ้น 31"/>
          <p:cNvSpPr/>
          <p:nvPr/>
        </p:nvSpPr>
        <p:spPr>
          <a:xfrm rot="7509250">
            <a:off x="2734448" y="2775180"/>
            <a:ext cx="264656" cy="229316"/>
          </a:xfrm>
          <a:prstGeom prst="lef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911188" y="264133"/>
            <a:ext cx="55042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วันที่ 17 พ.ย.2561 ขอปิดการจราจร</a:t>
            </a:r>
          </a:p>
          <a:p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* ถนนมหาดไทยหน้าพระสยามฯ  ช่วงเวลา 13.00น.-22.00</a:t>
            </a:r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น.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* ถนนสุวรรณศร (1เส้นทาง)          ช่วงเวลา 17.00น.-18.30น.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38" name="แผนผังลำดับงาน: จุดร่วมการเชื่อมต่อ 37"/>
          <p:cNvSpPr/>
          <p:nvPr/>
        </p:nvSpPr>
        <p:spPr>
          <a:xfrm rot="2370598" flipH="1">
            <a:off x="5069282" y="1675982"/>
            <a:ext cx="550460" cy="400412"/>
          </a:xfrm>
          <a:prstGeom prst="flowChartSummingJunction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solidFill>
                  <a:srgbClr val="FF0000"/>
                </a:solidFill>
              </a:rPr>
              <a:t>น้ำ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9" name="แผนผังลำดับงาน: จุดร่วมการเชื่อมต่อ 38"/>
          <p:cNvSpPr/>
          <p:nvPr/>
        </p:nvSpPr>
        <p:spPr>
          <a:xfrm rot="183128" flipH="1">
            <a:off x="8331088" y="4891975"/>
            <a:ext cx="548012" cy="399068"/>
          </a:xfrm>
          <a:prstGeom prst="flowChartSummingJunction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solidFill>
                  <a:srgbClr val="FF0000"/>
                </a:solidFill>
              </a:rPr>
              <a:t>น้ำ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44" name="ลูกศรเชื่อมต่อแบบตรง 43"/>
          <p:cNvCxnSpPr/>
          <p:nvPr/>
        </p:nvCxnSpPr>
        <p:spPr>
          <a:xfrm>
            <a:off x="11075542" y="425743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แผนผังลำดับงาน: จุดร่วมการเชื่อมต่อ 29"/>
          <p:cNvSpPr/>
          <p:nvPr/>
        </p:nvSpPr>
        <p:spPr>
          <a:xfrm rot="1663788" flipH="1">
            <a:off x="4979965" y="3749681"/>
            <a:ext cx="550460" cy="400412"/>
          </a:xfrm>
          <a:prstGeom prst="flowChartSummingJunction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solidFill>
                  <a:srgbClr val="FF0000"/>
                </a:solidFill>
              </a:rPr>
              <a:t>น้ำ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1" name="แผนผังลำดับงาน: จุดร่วมการเชื่อมต่อ 30"/>
          <p:cNvSpPr/>
          <p:nvPr/>
        </p:nvSpPr>
        <p:spPr>
          <a:xfrm rot="2223187" flipH="1">
            <a:off x="3065064" y="2727482"/>
            <a:ext cx="550460" cy="400412"/>
          </a:xfrm>
          <a:prstGeom prst="flowChartSummingJunction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solidFill>
                  <a:srgbClr val="FF0000"/>
                </a:solidFill>
              </a:rPr>
              <a:t>น้ำ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4" name="แผนผังลำดับงาน: จุดร่วมการเชื่อมต่อ 33"/>
          <p:cNvSpPr/>
          <p:nvPr/>
        </p:nvSpPr>
        <p:spPr>
          <a:xfrm rot="2019071" flipH="1">
            <a:off x="7018316" y="4911736"/>
            <a:ext cx="550460" cy="400412"/>
          </a:xfrm>
          <a:prstGeom prst="flowChartSummingJunction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solidFill>
                  <a:srgbClr val="FF0000"/>
                </a:solidFill>
              </a:rPr>
              <a:t>น้ำ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5" name="แผนผังลำดับงาน: จุดร่วมการเชื่อมต่อ 34"/>
          <p:cNvSpPr/>
          <p:nvPr/>
        </p:nvSpPr>
        <p:spPr>
          <a:xfrm rot="2019071" flipH="1">
            <a:off x="2803234" y="1047635"/>
            <a:ext cx="550460" cy="400412"/>
          </a:xfrm>
          <a:prstGeom prst="flowChartSummingJunction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solidFill>
                  <a:srgbClr val="FF0000"/>
                </a:solidFill>
              </a:rPr>
              <a:t>น้ำ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6" name="แผนผังลำดับงาน: จุดร่วมการเชื่อมต่อ 35"/>
          <p:cNvSpPr/>
          <p:nvPr/>
        </p:nvSpPr>
        <p:spPr>
          <a:xfrm rot="2019071" flipH="1">
            <a:off x="6856155" y="2876454"/>
            <a:ext cx="550460" cy="400412"/>
          </a:xfrm>
          <a:prstGeom prst="flowChartSummingJunction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solidFill>
                  <a:srgbClr val="FF0000"/>
                </a:solidFill>
              </a:rPr>
              <a:t>น้ำ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826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7087804"/>
          </a:xfrm>
          <a:prstGeom prst="rect">
            <a:avLst/>
          </a:prstGeom>
        </p:spPr>
      </p:pic>
      <p:sp>
        <p:nvSpPr>
          <p:cNvPr id="9" name="แผนผังลำดับงาน: หรือ 8"/>
          <p:cNvSpPr/>
          <p:nvPr/>
        </p:nvSpPr>
        <p:spPr>
          <a:xfrm rot="20948619">
            <a:off x="9675858" y="5599716"/>
            <a:ext cx="369870" cy="308224"/>
          </a:xfrm>
          <a:prstGeom prst="flowChar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แผนผังลำดับงาน: หรือ 9"/>
          <p:cNvSpPr/>
          <p:nvPr/>
        </p:nvSpPr>
        <p:spPr>
          <a:xfrm rot="20948619">
            <a:off x="9254553" y="4950254"/>
            <a:ext cx="369870" cy="308224"/>
          </a:xfrm>
          <a:prstGeom prst="flowChar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แผนผังลำดับงาน: หรือ 10"/>
          <p:cNvSpPr/>
          <p:nvPr/>
        </p:nvSpPr>
        <p:spPr>
          <a:xfrm rot="20948619">
            <a:off x="8697160" y="4244427"/>
            <a:ext cx="369870" cy="308224"/>
          </a:xfrm>
          <a:prstGeom prst="flowChar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แผนผังลำดับงาน: หรือ 11"/>
          <p:cNvSpPr/>
          <p:nvPr/>
        </p:nvSpPr>
        <p:spPr>
          <a:xfrm rot="20948619">
            <a:off x="8055570" y="3758978"/>
            <a:ext cx="369870" cy="308224"/>
          </a:xfrm>
          <a:prstGeom prst="flowChar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แผนผังลำดับงาน: หรือ 12"/>
          <p:cNvSpPr/>
          <p:nvPr/>
        </p:nvSpPr>
        <p:spPr>
          <a:xfrm rot="20948619">
            <a:off x="7119378" y="3202433"/>
            <a:ext cx="369870" cy="308224"/>
          </a:xfrm>
          <a:prstGeom prst="flowChar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แผนผังลำดับงาน: หรือ 13"/>
          <p:cNvSpPr/>
          <p:nvPr/>
        </p:nvSpPr>
        <p:spPr>
          <a:xfrm rot="20948619">
            <a:off x="6172193" y="2993230"/>
            <a:ext cx="369870" cy="308224"/>
          </a:xfrm>
          <a:prstGeom prst="flowChar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แผนผังลำดับงาน: หรือ 14"/>
          <p:cNvSpPr/>
          <p:nvPr/>
        </p:nvSpPr>
        <p:spPr>
          <a:xfrm rot="20948619">
            <a:off x="5018956" y="2807045"/>
            <a:ext cx="369870" cy="308224"/>
          </a:xfrm>
          <a:prstGeom prst="flowChar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แผนผังลำดับงาน: หรือ 15"/>
          <p:cNvSpPr/>
          <p:nvPr/>
        </p:nvSpPr>
        <p:spPr>
          <a:xfrm rot="20948619">
            <a:off x="3828195" y="2594435"/>
            <a:ext cx="391817" cy="361073"/>
          </a:xfrm>
          <a:prstGeom prst="flowChar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แผนผังลำดับงาน: หรือ 16"/>
          <p:cNvSpPr/>
          <p:nvPr/>
        </p:nvSpPr>
        <p:spPr>
          <a:xfrm rot="20948619">
            <a:off x="2808391" y="2171357"/>
            <a:ext cx="369870" cy="308224"/>
          </a:xfrm>
          <a:prstGeom prst="flowChar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แผนผังลำดับงาน: กระบวนการ 20"/>
          <p:cNvSpPr/>
          <p:nvPr/>
        </p:nvSpPr>
        <p:spPr>
          <a:xfrm rot="608988">
            <a:off x="1304821" y="2337410"/>
            <a:ext cx="678095" cy="396255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</a:rPr>
              <a:t>10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ลูกศรซ้าย 22"/>
          <p:cNvSpPr/>
          <p:nvPr/>
        </p:nvSpPr>
        <p:spPr>
          <a:xfrm>
            <a:off x="10654301" y="5876820"/>
            <a:ext cx="1294544" cy="58690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800" b="1" dirty="0" smtClean="0">
                <a:solidFill>
                  <a:schemeClr val="tx1"/>
                </a:solidFill>
              </a:rPr>
              <a:t>ผอ.รพ.อรัญฯ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50510" y="277395"/>
            <a:ext cx="7051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</a:rPr>
              <a:t>วันที่ 18 พ.ย.2561ขออนุญาตปิดถนนสุวรรณศร </a:t>
            </a:r>
          </a:p>
          <a:p>
            <a:pPr algn="ctr"/>
            <a:r>
              <a:rPr lang="th-TH" b="1" dirty="0" smtClean="0">
                <a:solidFill>
                  <a:schemeClr val="bg1"/>
                </a:solidFill>
              </a:rPr>
              <a:t>ฝั่งขาออกอรัญประเทศ ถึง วัฒนานคร ตั้งแต่เวลา 6.30น.-9.00น.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78754" y="1314390"/>
            <a:ext cx="8671443" cy="40011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FFFF00"/>
                </a:solidFill>
                <a:cs typeface="+mj-cs"/>
              </a:rPr>
              <a:t>นักวิ่ง</a:t>
            </a:r>
            <a:r>
              <a:rPr lang="en-US" sz="2000" b="1" dirty="0" smtClean="0">
                <a:solidFill>
                  <a:srgbClr val="FFFF00"/>
                </a:solidFill>
                <a:cs typeface="+mj-c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cs typeface="+mj-cs"/>
              </a:rPr>
              <a:t>RunAran</a:t>
            </a:r>
            <a:r>
              <a:rPr lang="en-US" sz="2000" b="1" dirty="0" smtClean="0">
                <a:solidFill>
                  <a:srgbClr val="FFFF00"/>
                </a:solidFill>
                <a:cs typeface="+mj-cs"/>
              </a:rPr>
              <a:t> </a:t>
            </a:r>
            <a:r>
              <a:rPr lang="th-TH" sz="2000" b="1" dirty="0" smtClean="0">
                <a:solidFill>
                  <a:srgbClr val="FFFF00"/>
                </a:solidFill>
                <a:cs typeface="+mj-cs"/>
              </a:rPr>
              <a:t>20 คน * </a:t>
            </a:r>
            <a:r>
              <a:rPr lang="th-TH" sz="2000" b="1" dirty="0" smtClean="0">
                <a:solidFill>
                  <a:schemeClr val="bg1"/>
                </a:solidFill>
                <a:cs typeface="+mj-cs"/>
              </a:rPr>
              <a:t>จุดที่1-3 </a:t>
            </a:r>
            <a:r>
              <a:rPr lang="en-US" sz="2000" b="1" dirty="0" smtClean="0">
                <a:solidFill>
                  <a:schemeClr val="bg1"/>
                </a:solidFill>
                <a:cs typeface="+mj-cs"/>
              </a:rPr>
              <a:t>CUP</a:t>
            </a:r>
            <a:r>
              <a:rPr lang="th-TH" sz="2000" b="1" dirty="0" smtClean="0">
                <a:solidFill>
                  <a:schemeClr val="bg1"/>
                </a:solidFill>
                <a:cs typeface="+mj-cs"/>
              </a:rPr>
              <a:t> อรัญประเทศ, </a:t>
            </a:r>
            <a:r>
              <a:rPr lang="th-TH" sz="2000" b="1" dirty="0">
                <a:solidFill>
                  <a:srgbClr val="FFC000"/>
                </a:solidFill>
                <a:cs typeface="+mj-cs"/>
              </a:rPr>
              <a:t>จุด</a:t>
            </a:r>
            <a:r>
              <a:rPr lang="th-TH" sz="2000" b="1" dirty="0" smtClean="0">
                <a:solidFill>
                  <a:srgbClr val="FFC000"/>
                </a:solidFill>
                <a:cs typeface="+mj-cs"/>
              </a:rPr>
              <a:t>ที่ 4-6 </a:t>
            </a:r>
            <a:r>
              <a:rPr lang="en-US" sz="2000" b="1" dirty="0">
                <a:solidFill>
                  <a:srgbClr val="FFC000"/>
                </a:solidFill>
                <a:cs typeface="+mj-cs"/>
              </a:rPr>
              <a:t>CUP</a:t>
            </a:r>
            <a:r>
              <a:rPr lang="th-TH" sz="2000" b="1" dirty="0">
                <a:solidFill>
                  <a:srgbClr val="FFC000"/>
                </a:solidFill>
                <a:cs typeface="+mj-cs"/>
              </a:rPr>
              <a:t> </a:t>
            </a:r>
            <a:r>
              <a:rPr lang="th-TH" sz="2000" b="1" dirty="0" smtClean="0">
                <a:solidFill>
                  <a:srgbClr val="FFC000"/>
                </a:solidFill>
                <a:cs typeface="+mj-cs"/>
              </a:rPr>
              <a:t>โคกสูง </a:t>
            </a:r>
            <a:r>
              <a:rPr lang="th-TH" sz="2000" b="1" dirty="0" smtClean="0">
                <a:solidFill>
                  <a:srgbClr val="FFFF00"/>
                </a:solidFill>
                <a:cs typeface="+mj-cs"/>
              </a:rPr>
              <a:t>* </a:t>
            </a:r>
            <a:r>
              <a:rPr lang="th-TH" sz="2000" b="1" dirty="0" smtClean="0">
                <a:solidFill>
                  <a:schemeClr val="bg1"/>
                </a:solidFill>
                <a:cs typeface="+mj-cs"/>
              </a:rPr>
              <a:t>จุด</a:t>
            </a:r>
            <a:r>
              <a:rPr lang="th-TH" sz="2000" b="1" dirty="0">
                <a:solidFill>
                  <a:schemeClr val="bg1"/>
                </a:solidFill>
                <a:cs typeface="+mj-cs"/>
              </a:rPr>
              <a:t>ที่1-3 </a:t>
            </a:r>
            <a:r>
              <a:rPr lang="en-US" sz="2000" b="1" dirty="0">
                <a:solidFill>
                  <a:schemeClr val="bg1"/>
                </a:solidFill>
                <a:cs typeface="+mj-cs"/>
              </a:rPr>
              <a:t>CUP</a:t>
            </a:r>
            <a:r>
              <a:rPr lang="th-TH" sz="2000" b="1" dirty="0">
                <a:solidFill>
                  <a:schemeClr val="bg1"/>
                </a:solidFill>
                <a:cs typeface="+mj-cs"/>
              </a:rPr>
              <a:t> อรัญ</a:t>
            </a:r>
            <a:r>
              <a:rPr lang="th-TH" sz="2000" b="1" dirty="0" smtClean="0">
                <a:solidFill>
                  <a:schemeClr val="bg1"/>
                </a:solidFill>
                <a:cs typeface="+mj-cs"/>
              </a:rPr>
              <a:t>ประเทศ - ตาพระยา </a:t>
            </a:r>
            <a:endParaRPr lang="en-US" sz="20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103428" y="6457890"/>
            <a:ext cx="80989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6.00</a:t>
            </a:r>
            <a:r>
              <a:rPr lang="th-TH" sz="2000" dirty="0" smtClean="0"/>
              <a:t>น.</a:t>
            </a:r>
            <a:endParaRPr lang="th-TH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10096528" y="5286388"/>
            <a:ext cx="80989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6.00</a:t>
            </a:r>
            <a:r>
              <a:rPr lang="th-TH" sz="2000" dirty="0" smtClean="0"/>
              <a:t>น.</a:t>
            </a:r>
            <a:endParaRPr lang="th-TH" sz="2000" dirty="0"/>
          </a:p>
        </p:txBody>
      </p:sp>
      <p:graphicFrame>
        <p:nvGraphicFramePr>
          <p:cNvPr id="43" name="ตาราง 42"/>
          <p:cNvGraphicFramePr>
            <a:graphicFrameLocks noGrp="1"/>
          </p:cNvGraphicFramePr>
          <p:nvPr/>
        </p:nvGraphicFramePr>
        <p:xfrm>
          <a:off x="248006" y="3433699"/>
          <a:ext cx="6690675" cy="3424301"/>
        </p:xfrm>
        <a:graphic>
          <a:graphicData uri="http://schemas.openxmlformats.org/drawingml/2006/table">
            <a:tbl>
              <a:tblPr/>
              <a:tblGrid>
                <a:gridCol w="1266347"/>
                <a:gridCol w="2686914"/>
                <a:gridCol w="273741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06.00 น.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ปล่อยตัวจุดที่  ผอ.รพ.อรัญประเทศ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ผอ.รพ.อรัญประเทศ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06.20 น.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จุดที่ 1 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Angsana New"/>
                        </a:rPr>
                        <a:t>นายอำเภออรัญประเทศ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อบต.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บ้านใหม่หนองไทร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06.40 น.</a:t>
                      </a:r>
                      <a:endParaRPr lang="en-US" sz="11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latin typeface="Angsana New"/>
                          <a:ea typeface="Times New Roman"/>
                          <a:cs typeface="Angsana New"/>
                        </a:rPr>
                        <a:t>จุดที่ 2 </a:t>
                      </a:r>
                      <a:r>
                        <a:rPr lang="th-TH" sz="1600" b="1" kern="1200">
                          <a:solidFill>
                            <a:schemeClr val="tx1"/>
                          </a:solidFill>
                          <a:latin typeface="Angsana New"/>
                          <a:ea typeface="+mn-ea"/>
                          <a:cs typeface="Angsana New"/>
                        </a:rPr>
                        <a:t>นพ.สมภพ อิทธิอาวัชกุล (ทีมแพทย์)</a:t>
                      </a:r>
                      <a:endParaRPr lang="en-US" sz="1100" b="1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รร.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บ้านด่าน          ต.บ้านใหม่หนองไทรฯ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06.50 น.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Angsana New"/>
                          <a:ea typeface="Times New Roman"/>
                          <a:cs typeface="Angsana New"/>
                        </a:rPr>
                        <a:t>จุดที่ 3 นพ.อุดม  จัน</a:t>
                      </a:r>
                      <a:r>
                        <a:rPr lang="th-TH" sz="1600" b="1" dirty="0" err="1">
                          <a:solidFill>
                            <a:schemeClr val="tx1"/>
                          </a:solidFill>
                          <a:latin typeface="Angsana New"/>
                          <a:ea typeface="Times New Roman"/>
                          <a:cs typeface="Angsana New"/>
                        </a:rPr>
                        <a:t>ทรามง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Angsana New"/>
                          <a:ea typeface="Times New Roman"/>
                          <a:cs typeface="Angsana New"/>
                        </a:rPr>
                        <a:t>คล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Angsana New"/>
                          <a:ea typeface="Calibri"/>
                          <a:cs typeface="Cordia New"/>
                        </a:rPr>
                        <a:t>Koncept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ngsana New"/>
                          <a:ea typeface="Calibri"/>
                          <a:cs typeface="Cordia New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Angsana New"/>
                          <a:ea typeface="Calibri"/>
                          <a:cs typeface="Cordia New"/>
                        </a:rPr>
                        <a:t>Funiture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ngsana New"/>
                          <a:ea typeface="Calibri"/>
                          <a:cs typeface="Cordia New"/>
                        </a:rPr>
                        <a:t>         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Angsana New"/>
                          <a:ea typeface="Calibri"/>
                          <a:cs typeface="Cordia New"/>
                        </a:rPr>
                        <a:t>ต.</a:t>
                      </a:r>
                      <a:r>
                        <a:rPr lang="th-TH" sz="1600" b="1" dirty="0" err="1">
                          <a:solidFill>
                            <a:schemeClr val="tx1"/>
                          </a:solidFill>
                          <a:latin typeface="Angsana New"/>
                          <a:ea typeface="Calibri"/>
                          <a:cs typeface="Cordia New"/>
                        </a:rPr>
                        <a:t>ผักขะ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07.00 น.</a:t>
                      </a:r>
                      <a:endParaRPr lang="en-US" sz="11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latin typeface="Angsana New"/>
                          <a:ea typeface="Times New Roman"/>
                          <a:cs typeface="Angsana New"/>
                        </a:rPr>
                        <a:t>จุดที่ 4</a:t>
                      </a:r>
                      <a:r>
                        <a:rPr lang="th-TH" sz="1600" b="1" kern="1200">
                          <a:solidFill>
                            <a:schemeClr val="tx1"/>
                          </a:solidFill>
                          <a:latin typeface="Angsana New"/>
                          <a:ea typeface="+mn-ea"/>
                          <a:cs typeface="Angsana New"/>
                        </a:rPr>
                        <a:t> ผอ.รพ.โคกสูง </a:t>
                      </a:r>
                      <a:endParaRPr lang="en-US" sz="1100" b="1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อู่ช่างโก๋                         ต.</a:t>
                      </a:r>
                      <a:r>
                        <a:rPr lang="th-TH" sz="16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ผักขะ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07.20 น.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จุดที่ 5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ngsana New"/>
                          <a:ea typeface="Calibri"/>
                          <a:cs typeface="Cordia New"/>
                        </a:rPr>
                        <a:t>  </a:t>
                      </a:r>
                      <a:r>
                        <a:rPr lang="th-TH" sz="1600" b="1" kern="1200" dirty="0" err="1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Angsana New"/>
                        </a:rPr>
                        <a:t>สสอ.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Angsana New"/>
                        </a:rPr>
                        <a:t>โคกสูง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ngsana New"/>
                          <a:ea typeface="Calibri"/>
                          <a:cs typeface="Cordia New"/>
                        </a:rPr>
                        <a:t>SK Steak House 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Angsana New"/>
                          <a:ea typeface="Calibri"/>
                          <a:cs typeface="Cordia New"/>
                        </a:rPr>
                        <a:t>         ต.</a:t>
                      </a:r>
                      <a:r>
                        <a:rPr lang="th-TH" sz="1600" b="1" dirty="0" err="1">
                          <a:solidFill>
                            <a:schemeClr val="tx1"/>
                          </a:solidFill>
                          <a:latin typeface="Angsana New"/>
                          <a:ea typeface="Calibri"/>
                          <a:cs typeface="Cordia New"/>
                        </a:rPr>
                        <a:t>ผักขะ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07.40 น.</a:t>
                      </a:r>
                      <a:endParaRPr lang="en-US" sz="11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Angsana New"/>
                          <a:ea typeface="Times New Roman"/>
                          <a:cs typeface="Angsana New"/>
                        </a:rPr>
                        <a:t>จุดที่ 6 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Angsana New"/>
                          <a:ea typeface="+mn-ea"/>
                          <a:cs typeface="Angsana New"/>
                        </a:rPr>
                        <a:t>   ผอ.รพ.ตาพระยา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ร้า</a:t>
                      </a:r>
                      <a:r>
                        <a:rPr lang="th-TH" sz="16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นอโณ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ชา</a:t>
                      </a:r>
                      <a:r>
                        <a:rPr lang="th-TH" sz="16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ข้าวปุ้น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       ต.</a:t>
                      </a:r>
                      <a:r>
                        <a:rPr lang="th-TH" sz="16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ผักขะ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08.00 น.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จุดที่ 7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ngsana New"/>
                          <a:ea typeface="Calibri"/>
                          <a:cs typeface="Cordia New"/>
                        </a:rPr>
                        <a:t>  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Angsana New"/>
                        </a:rPr>
                        <a:t> </a:t>
                      </a:r>
                      <a:r>
                        <a:rPr lang="th-TH" sz="1600" b="1" kern="1200" dirty="0" err="1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Angsana New"/>
                        </a:rPr>
                        <a:t>สสอ.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Angsana New"/>
                        </a:rPr>
                        <a:t>ตาพระยา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รร.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บ้านเนินสุข             ต.วัฒนานคร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08.20 น</a:t>
                      </a:r>
                      <a:endParaRPr lang="en-US" sz="11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จุดที่8 </a:t>
                      </a:r>
                      <a:r>
                        <a:rPr lang="th-TH" sz="1600" b="1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Angsana New"/>
                        </a:rPr>
                        <a:t>   สสอ.อรัญประเทศ </a:t>
                      </a:r>
                      <a:endParaRPr lang="en-US" sz="11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ร้าน</a:t>
                      </a:r>
                      <a:r>
                        <a:rPr lang="th-TH" sz="16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เฝ๋อ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                         ต.วัฒนานคร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8.20 น.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Angsana New"/>
                          <a:ea typeface="Times New Roman"/>
                          <a:cs typeface="Angsana New"/>
                        </a:rPr>
                        <a:t>จุดที่ 9 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latin typeface="Angsana New"/>
                          <a:ea typeface="+mn-ea"/>
                          <a:cs typeface="Angsana New"/>
                        </a:rPr>
                        <a:t>  รองแพทย์.ผอ.รพ.อรัญประเทศ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ปั้ม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ngsana New"/>
                          <a:ea typeface="Calibri"/>
                          <a:cs typeface="Cordia New"/>
                        </a:rPr>
                        <a:t>LPG *K&amp;A*         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Angsana New"/>
                          <a:ea typeface="Calibri"/>
                          <a:cs typeface="Cordia New"/>
                        </a:rPr>
                        <a:t>ต.วัฒนานคร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8.40 น.</a:t>
                      </a:r>
                      <a:endParaRPr lang="en-US" sz="11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จุดที่ 10  ผอ.รพ.อรัญประเทศ      </a:t>
                      </a:r>
                      <a:endParaRPr lang="en-US" sz="11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วัดมุ</a:t>
                      </a:r>
                      <a:r>
                        <a:rPr lang="th-TH" sz="16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ลิน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ทาราม   (พักถ่ายรูป 10 นาที )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9.00 น.-09.20 น.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จุด</a:t>
                      </a:r>
                      <a:r>
                        <a:rPr lang="th-TH" sz="16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ส่งคฑา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ngsana New"/>
                        </a:rPr>
                        <a:t> (วัฒนานคร)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h-TH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ngsan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43377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59" y="0"/>
            <a:ext cx="5893428" cy="6793263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993"/>
            <a:ext cx="3473089" cy="260364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05635"/>
            <a:ext cx="3473088" cy="222529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768" y="4679696"/>
            <a:ext cx="2788231" cy="2178303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768" y="2589466"/>
            <a:ext cx="2788231" cy="209023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0236"/>
            <a:ext cx="3482257" cy="2217763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769" y="0"/>
            <a:ext cx="2788231" cy="2593452"/>
          </a:xfrm>
          <a:prstGeom prst="rect">
            <a:avLst/>
          </a:prstGeom>
        </p:spPr>
      </p:pic>
      <p:sp>
        <p:nvSpPr>
          <p:cNvPr id="11" name="กล่องข้อความ 10"/>
          <p:cNvSpPr txBox="1"/>
          <p:nvPr/>
        </p:nvSpPr>
        <p:spPr>
          <a:xfrm>
            <a:off x="3482257" y="6270043"/>
            <a:ext cx="5921511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ยอดการจำหน่ายเสื้อ 3,000 ตัว</a:t>
            </a:r>
          </a:p>
        </p:txBody>
      </p:sp>
    </p:spTree>
    <p:extLst>
      <p:ext uri="{BB962C8B-B14F-4D97-AF65-F5344CB8AC3E}">
        <p14:creationId xmlns="" xmlns:p14="http://schemas.microsoft.com/office/powerpoint/2010/main" val="3369636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3AAD6F83-DBBA-4B05-A09A-DBFE412E2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657600" cy="1171976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kern="12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ระเบียบวาระที่</a:t>
            </a:r>
            <a:r>
              <a:rPr lang="en-US" sz="4800" b="1" kern="12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6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  <a:endParaRPr lang="en-US" sz="4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CD6E54B2-6AA0-4247-BC37-DE1F66954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3837" y="103032"/>
            <a:ext cx="4383942" cy="927280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  <a:buFontTx/>
              <a:buChar char="-"/>
            </a:pPr>
            <a:r>
              <a:rPr lang="en-US" sz="3600" b="1" kern="1200" dirty="0" err="1">
                <a:latin typeface="Angsana New" pitchFamily="18" charset="-34"/>
                <a:cs typeface="Angsana New" pitchFamily="18" charset="-34"/>
              </a:rPr>
              <a:t>เรื่อง</a:t>
            </a:r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เพื่อโปรดพิจารณา</a:t>
            </a:r>
            <a:r>
              <a:rPr lang="en-US" sz="3600" b="1" kern="12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b="1" dirty="0">
                <a:cs typeface="+mj-cs"/>
              </a:rPr>
              <a:t>-</a:t>
            </a:r>
            <a:endParaRPr lang="th-TH" sz="3600" b="1" kern="1200" dirty="0">
              <a:cs typeface="+mj-cs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th-TH" sz="1200" b="1" kern="1200" dirty="0">
              <a:latin typeface="+mn-lt"/>
              <a:ea typeface="+mn-ea"/>
              <a:cs typeface="+mj-cs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234341" y="1223682"/>
            <a:ext cx="11639411" cy="539483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th-TH" sz="4000" b="1" dirty="0" smtClean="0">
              <a:solidFill>
                <a:schemeClr val="bg1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endParaRPr lang="th-TH" sz="4000" b="1" dirty="0" smtClean="0">
              <a:solidFill>
                <a:schemeClr val="bg1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ด้านสถานที่ * วันที่ 17 ณ ลานสยามมิ</a:t>
            </a:r>
            <a:r>
              <a:rPr lang="th-TH" sz="4000" b="1" dirty="0" err="1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นทร์</a:t>
            </a: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, (ปิดถนน)</a:t>
            </a:r>
          </a:p>
          <a:p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                     *วันที่18 หน้าพระสยามฯ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ห้องรับรองแขก   ห้องประชุมเทศบาลเมืองอรัญประเทศ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สถานที่จอดรถ     </a:t>
            </a:r>
            <a:r>
              <a:rPr lang="th-TH" sz="4000" b="1" dirty="0" err="1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รร.</a:t>
            </a: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ศรี</a:t>
            </a:r>
            <a:r>
              <a:rPr lang="th-TH" sz="4000" b="1" dirty="0" err="1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อรัญโญทัย</a:t>
            </a: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/</a:t>
            </a:r>
            <a:r>
              <a:rPr lang="th-TH" sz="4000" b="1" dirty="0" err="1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สนง.</a:t>
            </a: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พื้นที่เขตการศึกษาที่ 2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ด้านการจราจรวันที่ 17   (ตามแผนที่) 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ด้านการจราจรวันที่ 18   (ตามแผนที่)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ด้านอาหาร   * เต้นอาหาร ทั้งหมด 10 เต้น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น้ำ       * ประปาส่วนภูมิภาค / ธนาคารออมสิน /  น้ำดื่มอินโดจีน / รพ.ค่าย</a:t>
            </a:r>
          </a:p>
          <a:p>
            <a:endParaRPr lang="th-TH" sz="4000" b="1" dirty="0" smtClean="0">
              <a:solidFill>
                <a:schemeClr val="bg1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</a:t>
            </a:r>
          </a:p>
        </p:txBody>
      </p:sp>
      <p:pic>
        <p:nvPicPr>
          <p:cNvPr id="1026" name="Picture 2" descr="G:\01Event หมอชวนวิ่ง\ประชุมหมอชวนวิ่ง กรรมการ จ.สระแก้วครั้งที่ 1-2561\Master Logo Projec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871" y="175378"/>
            <a:ext cx="2917742" cy="28167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0387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3AAD6F83-DBBA-4B05-A09A-DBFE412E2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657600" cy="1171976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kern="12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ระเบียบวาระที่</a:t>
            </a:r>
            <a:r>
              <a:rPr lang="en-US" sz="4800" b="1" kern="12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6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  <a:endParaRPr lang="en-US" sz="4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CD6E54B2-6AA0-4247-BC37-DE1F66954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3837" y="103032"/>
            <a:ext cx="4383942" cy="927280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  <a:buFontTx/>
              <a:buChar char="-"/>
            </a:pPr>
            <a:r>
              <a:rPr lang="en-US" sz="3600" b="1" kern="1200" dirty="0" err="1">
                <a:latin typeface="Angsana New" pitchFamily="18" charset="-34"/>
                <a:cs typeface="Angsana New" pitchFamily="18" charset="-34"/>
              </a:rPr>
              <a:t>เรื่อง</a:t>
            </a:r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เพื่อโปรดพิจารณา</a:t>
            </a:r>
            <a:r>
              <a:rPr lang="en-US" sz="3600" b="1" kern="12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b="1" kern="1200" dirty="0" smtClean="0">
                <a:latin typeface="Angsana New" pitchFamily="18" charset="-34"/>
                <a:cs typeface="Angsana New" pitchFamily="18" charset="-34"/>
              </a:rPr>
              <a:t>(ต่อ) </a:t>
            </a:r>
            <a:r>
              <a:rPr lang="th-TH" sz="3600" b="1" dirty="0" smtClean="0">
                <a:cs typeface="+mj-cs"/>
              </a:rPr>
              <a:t>-</a:t>
            </a:r>
            <a:endParaRPr lang="th-TH" sz="3600" b="1" kern="1200" dirty="0">
              <a:cs typeface="+mj-cs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th-TH" sz="1200" b="1" kern="1200" dirty="0">
              <a:latin typeface="+mn-lt"/>
              <a:ea typeface="+mn-ea"/>
              <a:cs typeface="+mj-cs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174811" y="1183340"/>
            <a:ext cx="11887200" cy="567466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* </a:t>
            </a:r>
          </a:p>
          <a:p>
            <a:endParaRPr lang="th-TH" sz="4000" b="1" dirty="0" smtClean="0">
              <a:solidFill>
                <a:schemeClr val="bg1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  <a:p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*  ด้านการรักษาความปลอดภัย ป้องกันภัยอรัญฯวันละ 10 คน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ด้านสุขาภิบาล (รถสุขาเคลื่อนที่ </a:t>
            </a:r>
            <a:r>
              <a:rPr lang="th-TH" sz="4000" b="1" dirty="0" err="1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อบจ.ส</a:t>
            </a: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ระแก้ว, ขยะ )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รถรับ – ส่ง (รถตู้นั่ง รพ.อรัญประเทศ 2 คัน , รถบัส ตชด. 3 คัน,.......................)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หน่วยปฐมพยาบาล วันที่ 17 จุดตรวจ 2 จุด (รพ.อรัญประเทศ / ..........................)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รถพยาบาล   (รพ.อรัญประเทศ 1 คัน / ขอสนับสนุน รพ.ค่าย</a:t>
            </a:r>
            <a:r>
              <a:rPr lang="th-TH" sz="4000" b="1" dirty="0" err="1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สุรสิงหนาท</a:t>
            </a: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1 คัน)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การใส่มวลสารศักดิ์สิทธิ์ ที่จะบรรจุ</a:t>
            </a:r>
            <a:r>
              <a:rPr lang="th-TH" sz="4000" b="1" dirty="0" err="1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ในคฑา</a:t>
            </a:r>
            <a:endParaRPr lang="th-TH" sz="4000" b="1" dirty="0" smtClean="0">
              <a:solidFill>
                <a:schemeClr val="bg1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การตั้งจุด</a:t>
            </a:r>
            <a:r>
              <a:rPr lang="th-TH" sz="4000" b="1" dirty="0" err="1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รับคฑา</a:t>
            </a: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/ บริเวณ </a:t>
            </a:r>
            <a:r>
              <a:rPr lang="th-TH" sz="4000" b="1" dirty="0" err="1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อบต.</a:t>
            </a: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บ้านใหม่หนองไทร /</a:t>
            </a:r>
            <a:r>
              <a:rPr lang="th-TH" sz="4000" b="1" dirty="0" err="1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อบต.</a:t>
            </a:r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บ้านด่าน/</a:t>
            </a:r>
            <a:r>
              <a:rPr lang="th-TH" sz="4000" b="1" dirty="0" err="1" smtClean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อบต.ผักขะ</a:t>
            </a:r>
            <a:endParaRPr lang="th-TH" sz="4000" b="1" dirty="0" smtClean="0">
              <a:solidFill>
                <a:schemeClr val="bg1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  <a:p>
            <a:endParaRPr lang="th-TH" sz="4000" b="1" dirty="0" smtClean="0">
              <a:solidFill>
                <a:schemeClr val="bg1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  <a:p>
            <a:endParaRPr lang="th-TH" sz="4000" b="1" dirty="0" smtClean="0">
              <a:solidFill>
                <a:schemeClr val="bg1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pic>
        <p:nvPicPr>
          <p:cNvPr id="1026" name="Picture 2" descr="G:\01Event หมอชวนวิ่ง\ประชุมหมอชวนวิ่ง กรรมการ จ.สระแก้วครั้งที่ 1-2561\Master Logo Projec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806" y="242613"/>
            <a:ext cx="2257254" cy="2179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0387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เนื้อหา 3" descr="แบบเวท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2050" y="0"/>
            <a:ext cx="9944100" cy="6733751"/>
          </a:xfr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562477976.11867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867400" y="3124200"/>
            <a:ext cx="6324600" cy="3733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632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S__61767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386" y="0"/>
            <a:ext cx="9700628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เนื้อหา 3" descr="S__62343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750" y="59759"/>
            <a:ext cx="10934700" cy="6798241"/>
          </a:xfr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3AAD6F83-DBBA-4B05-A09A-DBFE412E2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657600" cy="1171976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kern="12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ระเบียบวาระที่</a:t>
            </a:r>
            <a:r>
              <a:rPr lang="en-US" sz="4800" b="1" kern="12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67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4</a:t>
            </a:r>
            <a:endParaRPr lang="en-US" sz="4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CD6E54B2-6AA0-4247-BC37-DE1F66954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3837" y="103032"/>
            <a:ext cx="4383942" cy="927280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  <a:buFontTx/>
              <a:buChar char="-"/>
            </a:pPr>
            <a:r>
              <a:rPr lang="en-US" sz="3600" b="1" kern="1200" dirty="0" err="1">
                <a:latin typeface="Angsana New" pitchFamily="18" charset="-34"/>
                <a:cs typeface="Angsana New" pitchFamily="18" charset="-34"/>
              </a:rPr>
              <a:t>เรื่อ</a:t>
            </a:r>
            <a:r>
              <a:rPr lang="en-US" sz="3600" b="1" kern="1200" dirty="0" err="1" smtClean="0">
                <a:latin typeface="Angsana New" pitchFamily="18" charset="-34"/>
                <a:cs typeface="Angsana New" pitchFamily="18" charset="-34"/>
              </a:rPr>
              <a:t>ง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อื่นๆ</a:t>
            </a:r>
            <a:r>
              <a:rPr lang="th-TH" sz="3600" b="1" dirty="0" smtClean="0">
                <a:cs typeface="+mj-cs"/>
              </a:rPr>
              <a:t>-</a:t>
            </a:r>
            <a:endParaRPr lang="th-TH" sz="3600" b="1" kern="1200" dirty="0">
              <a:cs typeface="+mj-cs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th-TH" sz="1200" b="1" kern="1200" dirty="0">
              <a:latin typeface="+mn-lt"/>
              <a:ea typeface="+mn-ea"/>
              <a:cs typeface="+mj-cs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1177769" y="1584100"/>
            <a:ext cx="10323065" cy="369623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b="1" dirty="0">
              <a:solidFill>
                <a:schemeClr val="bg1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pic>
        <p:nvPicPr>
          <p:cNvPr id="1026" name="Picture 2" descr="G:\01Event หมอชวนวิ่ง\ประชุมหมอชวนวิ่ง กรรมการ จ.สระแก้วครั้งที่ 1-2561\Master Logo Projec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312" y="4559119"/>
            <a:ext cx="2257254" cy="2179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รูปภาพ 5" descr="S__63160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365" y="1505964"/>
            <a:ext cx="5995185" cy="40113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0387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 descr="S__79053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043" y="2877671"/>
            <a:ext cx="4567749" cy="3254187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14029" y="5987143"/>
            <a:ext cx="6211689" cy="870857"/>
          </a:xfrm>
        </p:spPr>
        <p:txBody>
          <a:bodyPr>
            <a:normAutofit/>
          </a:bodyPr>
          <a:lstStyle/>
          <a:p>
            <a:pPr algn="ctr"/>
            <a:r>
              <a:rPr lang="th-TH" sz="3600" dirty="0" smtClean="0"/>
              <a:t>ประมวลภาพการซ้อมวิ่ง</a:t>
            </a:r>
            <a:endParaRPr lang="th-TH" sz="3600" dirty="0"/>
          </a:p>
        </p:txBody>
      </p:sp>
      <p:pic>
        <p:nvPicPr>
          <p:cNvPr id="4" name="ตัวยึดเนื้อหา 3" descr="S__646354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402354"/>
            <a:ext cx="3096305" cy="2064203"/>
          </a:xfrm>
        </p:spPr>
      </p:pic>
      <p:pic>
        <p:nvPicPr>
          <p:cNvPr id="5" name="รูปภาพ 4" descr="S__64634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894" y="4536972"/>
            <a:ext cx="3119718" cy="2240346"/>
          </a:xfrm>
          <a:prstGeom prst="rect">
            <a:avLst/>
          </a:prstGeom>
        </p:spPr>
      </p:pic>
      <p:pic>
        <p:nvPicPr>
          <p:cNvPr id="7" name="รูปภาพ 6" descr="S__64634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88021" y="107576"/>
            <a:ext cx="4270615" cy="2843445"/>
          </a:xfrm>
          <a:prstGeom prst="rect">
            <a:avLst/>
          </a:prstGeom>
        </p:spPr>
      </p:pic>
      <p:pic>
        <p:nvPicPr>
          <p:cNvPr id="9" name="รูปภาพ 8" descr="S__64635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9083" y="3092823"/>
            <a:ext cx="4213693" cy="3334870"/>
          </a:xfrm>
          <a:prstGeom prst="rect">
            <a:avLst/>
          </a:prstGeom>
        </p:spPr>
      </p:pic>
      <p:pic>
        <p:nvPicPr>
          <p:cNvPr id="10" name="รูปภาพ 9" descr="S__646358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3012141" cy="2364928"/>
          </a:xfrm>
          <a:prstGeom prst="rect">
            <a:avLst/>
          </a:prstGeom>
        </p:spPr>
      </p:pic>
      <p:pic>
        <p:nvPicPr>
          <p:cNvPr id="11" name="รูปภาพ 10" descr="S__647989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7247" y="80682"/>
            <a:ext cx="4634753" cy="2689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01Event หมอชวนวิ่ง\ประชุมหมอชวนวิ่ง กรรมการ จ.สระแก้วครั้งที่ 1-2561\Master Logo Projec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312" y="4559119"/>
            <a:ext cx="2257254" cy="2179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562690762.320783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7200" y="322729"/>
            <a:ext cx="9143999" cy="59167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0387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เนื้อหา 3" descr="S__631607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067300" cy="6858000"/>
          </a:xfrm>
        </p:spPr>
      </p:pic>
      <p:pic>
        <p:nvPicPr>
          <p:cNvPr id="5" name="รูปภาพ 4" descr="S__63160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6450" y="3581400"/>
            <a:ext cx="5200650" cy="3276600"/>
          </a:xfrm>
          <a:prstGeom prst="rect">
            <a:avLst/>
          </a:prstGeom>
        </p:spPr>
      </p:pic>
      <p:pic>
        <p:nvPicPr>
          <p:cNvPr id="6" name="รูปภาพ 5" descr="S__631607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697" y="0"/>
            <a:ext cx="5429828" cy="36337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เนื้อหา 3" descr="S__631607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918012"/>
            <a:ext cx="6126202" cy="3939988"/>
          </a:xfrm>
        </p:spPr>
      </p:pic>
      <p:pic>
        <p:nvPicPr>
          <p:cNvPr id="6" name="รูปภาพ 5" descr="S__66519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345" y="1869139"/>
            <a:ext cx="6044655" cy="5190566"/>
          </a:xfrm>
          <a:prstGeom prst="rect">
            <a:avLst/>
          </a:prstGeom>
        </p:spPr>
      </p:pic>
      <p:pic>
        <p:nvPicPr>
          <p:cNvPr id="7" name="รูปภาพ 6" descr="S__6479898.jpg"/>
          <p:cNvPicPr>
            <a:picLocks noChangeAspect="1"/>
          </p:cNvPicPr>
          <p:nvPr/>
        </p:nvPicPr>
        <p:blipFill>
          <a:blip r:embed="rId4"/>
          <a:srcRect r="24706"/>
          <a:stretch>
            <a:fillRect/>
          </a:stretch>
        </p:blipFill>
        <p:spPr>
          <a:xfrm>
            <a:off x="0" y="0"/>
            <a:ext cx="6104965" cy="350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7694" y="174812"/>
            <a:ext cx="556708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เป้าหมาย ในการจัดงาน หมอชวนวิ่งอรัญประเทศ</a:t>
            </a:r>
            <a:endParaRPr lang="th-TH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81752" y="928670"/>
            <a:ext cx="5567082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/>
              <a:t>ประชาชนสุขภาพดี มีความสุข สนุกสนาน </a:t>
            </a:r>
            <a:endParaRPr lang="th-TH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1D4E03C6-3198-42FE-B764-958AAE8ED1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91" y="4043516"/>
            <a:ext cx="2343951" cy="2261913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7B1C70D0-27A1-4973-BCC0-9C04139FA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84403"/>
            <a:ext cx="4491319" cy="1062644"/>
          </a:xfrm>
        </p:spPr>
        <p:txBody>
          <a:bodyPr anchor="b">
            <a:normAutofit/>
          </a:bodyPr>
          <a:lstStyle/>
          <a:p>
            <a:r>
              <a:rPr lang="th-TH" b="1" dirty="0"/>
              <a:t>ความเป็นมา/วัตถุประสงค์ </a:t>
            </a:r>
            <a:endParaRPr lang="en-US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9B7FDC9-F0CE-43A7-9F2A-83DD09DC34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F855B9AE-0B3D-4F1D-B0B5-87C5226F2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526" y="2489249"/>
            <a:ext cx="6858000" cy="358810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th-TH" sz="2400" b="1" dirty="0">
                <a:cs typeface="+mj-cs"/>
              </a:rPr>
              <a:t>ในวาระครบรอบ ๕๐ ปี แพ</a:t>
            </a:r>
            <a:r>
              <a:rPr lang="th-TH" sz="2400" b="1" dirty="0" err="1">
                <a:cs typeface="+mj-cs"/>
              </a:rPr>
              <a:t>ทยส</a:t>
            </a:r>
            <a:r>
              <a:rPr lang="th-TH" sz="2400" b="1" dirty="0">
                <a:cs typeface="+mj-cs"/>
              </a:rPr>
              <a:t>ภา  และ ๑๐๐ ปี การสาธารณสุขไทย เพื่อเฉลิมพระเกียรติสมเด็จพระมหิตลา</a:t>
            </a:r>
            <a:r>
              <a:rPr lang="th-TH" sz="2400" b="1" dirty="0" err="1">
                <a:cs typeface="+mj-cs"/>
              </a:rPr>
              <a:t>ธิเบ</a:t>
            </a:r>
            <a:r>
              <a:rPr lang="th-TH" sz="2400" b="1" dirty="0">
                <a:cs typeface="+mj-cs"/>
              </a:rPr>
              <a:t>ศร อดุลยเดชวิกรม พระบรมราชชนก      แพ</a:t>
            </a:r>
            <a:r>
              <a:rPr lang="th-TH" sz="2400" b="1" dirty="0" err="1">
                <a:cs typeface="+mj-cs"/>
              </a:rPr>
              <a:t>ทยส</a:t>
            </a:r>
            <a:r>
              <a:rPr lang="th-TH" sz="2400" b="1" dirty="0">
                <a:cs typeface="+mj-cs"/>
              </a:rPr>
              <a:t>ภาจึงได้จัดโครงการหมอชวนวิ่ง ทั่วประเทศ โดยเริ่มจากจังหวัดชายขอบสู่กระทรวงสาธารณสุข ระหว่างวันที่ 4 - 25 พ.ย.61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2400" b="1" dirty="0">
                <a:solidFill>
                  <a:srgbClr val="C00000"/>
                </a:solidFill>
                <a:cs typeface="+mj-cs"/>
              </a:rPr>
              <a:t>วัตถุประสงค์หลัก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C0099"/>
                </a:solidFill>
                <a:cs typeface="+mj-cs"/>
              </a:rPr>
              <a:t>1</a:t>
            </a:r>
            <a:r>
              <a:rPr lang="th-TH" sz="2400" b="1" dirty="0">
                <a:solidFill>
                  <a:srgbClr val="CC0099"/>
                </a:solidFill>
                <a:cs typeface="+mj-cs"/>
              </a:rPr>
              <a:t>)เพื่อสร้างความสัมพันธ์อันดีระหว่างบุคลากรทางการแพทย์และสาธารณสุขกับประชาชน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2</a:t>
            </a:r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)เพื่อรณรงค์ให้ประชาชนได้ตระหนักถึงความสำคัญในการดูแลส่งเสริมสุขภาพของตนเองอันเป็นหน้าที่พื้นฐานของประชาชนทุกคน 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cs typeface="+mj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1704CF0B-6448-4943-9E32-34B08EFDF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353" t="6277" r="43258" b="6898"/>
          <a:stretch/>
        </p:blipFill>
        <p:spPr bwMode="auto">
          <a:xfrm>
            <a:off x="753740" y="1347048"/>
            <a:ext cx="3825926" cy="511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รูปภาพ 7" descr="S__6463548.jpg"/>
          <p:cNvPicPr>
            <a:picLocks noChangeAspect="1"/>
          </p:cNvPicPr>
          <p:nvPr/>
        </p:nvPicPr>
        <p:blipFill>
          <a:blip r:embed="rId4"/>
          <a:srcRect l="3872" t="17451" r="6700" b="19020"/>
          <a:stretch>
            <a:fillRect/>
          </a:stretch>
        </p:blipFill>
        <p:spPr>
          <a:xfrm>
            <a:off x="5123330" y="53788"/>
            <a:ext cx="6656294" cy="22187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746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3AAD6F83-DBBA-4B05-A09A-DBFE412E2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308" y="268942"/>
            <a:ext cx="3657600" cy="1227820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b="1" kern="12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ระเบียบวาระที่</a:t>
            </a:r>
            <a:r>
              <a:rPr lang="en-US" b="1" kern="12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1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CD6E54B2-6AA0-4247-BC37-DE1F66954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18" y="1774742"/>
            <a:ext cx="11349317" cy="508325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thaiDist">
              <a:buNone/>
            </a:pPr>
            <a:r>
              <a:rPr lang="th-TH" sz="3200" b="1" dirty="0" smtClean="0">
                <a:cs typeface="+mj-cs"/>
              </a:rPr>
              <a:t>1.</a:t>
            </a:r>
            <a:r>
              <a:rPr lang="th-TH" b="1" dirty="0" smtClean="0">
                <a:cs typeface="+mj-cs"/>
              </a:rPr>
              <a:t>คณะกรรมการอำนวยการ</a:t>
            </a:r>
            <a:endParaRPr lang="en-US" b="1" dirty="0" smtClean="0">
              <a:cs typeface="+mj-cs"/>
            </a:endParaRPr>
          </a:p>
          <a:p>
            <a:pPr marL="0" indent="0" algn="thaiDist">
              <a:buNone/>
            </a:pPr>
            <a:r>
              <a:rPr lang="en-US" b="1" dirty="0" smtClean="0">
                <a:cs typeface="+mj-cs"/>
              </a:rPr>
              <a:t> </a:t>
            </a:r>
            <a:r>
              <a:rPr lang="th-TH" b="1" dirty="0" smtClean="0">
                <a:cs typeface="+mj-cs"/>
              </a:rPr>
              <a:t>(นายอำเภอ , ผอ.</a:t>
            </a:r>
            <a:r>
              <a:rPr lang="th-TH" b="1" dirty="0" err="1" smtClean="0">
                <a:cs typeface="+mj-cs"/>
              </a:rPr>
              <a:t>สนง.</a:t>
            </a:r>
            <a:r>
              <a:rPr lang="th-TH" b="1" dirty="0" smtClean="0">
                <a:cs typeface="+mj-cs"/>
              </a:rPr>
              <a:t>เขตการศึกษาที่2 , ประธานหอการค้าจังหวัดสระแก้ว,</a:t>
            </a:r>
          </a:p>
          <a:p>
            <a:pPr marL="0" indent="0" algn="thaiDist">
              <a:buNone/>
            </a:pPr>
            <a:r>
              <a:rPr lang="th-TH" b="1" dirty="0" smtClean="0">
                <a:cs typeface="+mj-cs"/>
              </a:rPr>
              <a:t> ผอ.โรงพยาบาลอรัญประเทศ ,  ผอ.โรงพยาบาลทุกแห่ง</a:t>
            </a:r>
          </a:p>
          <a:p>
            <a:pPr marL="0" indent="0" algn="thaiDist">
              <a:buNone/>
            </a:pPr>
            <a:r>
              <a:rPr lang="th-TH" b="1" dirty="0" smtClean="0">
                <a:cs typeface="+mj-cs"/>
              </a:rPr>
              <a:t>2. คณะทำงานโครงการ</a:t>
            </a:r>
          </a:p>
          <a:p>
            <a:pPr marL="0" indent="0" algn="thaiDist">
              <a:buNone/>
            </a:pPr>
            <a:r>
              <a:rPr lang="th-TH" b="1" dirty="0" smtClean="0">
                <a:cs typeface="+mj-cs"/>
              </a:rPr>
              <a:t> 2.1 คณะทำงานฝ่ายประชาสัมพันธ์</a:t>
            </a:r>
          </a:p>
          <a:p>
            <a:pPr marL="0" indent="0" algn="thaiDist">
              <a:buNone/>
            </a:pPr>
            <a:r>
              <a:rPr lang="th-TH" b="1" dirty="0" smtClean="0">
                <a:cs typeface="+mj-cs"/>
              </a:rPr>
              <a:t>2.2 ฝ่ายประสานงาน ( ผอ.รพ.อรัญประเทศ , </a:t>
            </a:r>
            <a:r>
              <a:rPr lang="th-TH" b="1" dirty="0" err="1" smtClean="0">
                <a:cs typeface="+mj-cs"/>
              </a:rPr>
              <a:t>สสอ.</a:t>
            </a:r>
            <a:r>
              <a:rPr lang="th-TH" b="1" dirty="0" smtClean="0">
                <a:cs typeface="+mj-cs"/>
              </a:rPr>
              <a:t>อรัญประเทศ , หน.กลุ่มงานเวชปฏิบัติและครอบครัว )</a:t>
            </a:r>
          </a:p>
          <a:p>
            <a:pPr marL="0" indent="0" algn="thaiDist">
              <a:buNone/>
            </a:pPr>
            <a:r>
              <a:rPr lang="th-TH" b="1" dirty="0" smtClean="0">
                <a:cs typeface="+mj-cs"/>
              </a:rPr>
              <a:t>2.3 ฝ่ายจัดสถานที่  ( ผอ.รพ.อรัญประเทศ, นายกเทศมนตรีเมืองอรัญประเทศ, ผู้บังคับการกองพันทหารราบที่ 3 กรม ทหารราบที่12 รักษาพระองค์ , </a:t>
            </a:r>
            <a:r>
              <a:rPr lang="th-TH" b="1" dirty="0" err="1" smtClean="0">
                <a:cs typeface="+mj-cs"/>
              </a:rPr>
              <a:t>สสอ.</a:t>
            </a:r>
            <a:r>
              <a:rPr lang="th-TH" b="1" dirty="0" smtClean="0">
                <a:cs typeface="+mj-cs"/>
              </a:rPr>
              <a:t>อรัญประเทศ ,ประธาน </a:t>
            </a:r>
            <a:r>
              <a:rPr lang="th-TH" b="1" dirty="0" err="1" smtClean="0">
                <a:cs typeface="+mj-cs"/>
              </a:rPr>
              <a:t>อส</a:t>
            </a:r>
            <a:r>
              <a:rPr lang="th-TH" b="1" dirty="0" smtClean="0">
                <a:cs typeface="+mj-cs"/>
              </a:rPr>
              <a:t>ม. , หน.กลุ่มงานบริหารทั่วไป</a:t>
            </a:r>
          </a:p>
          <a:p>
            <a:pPr marL="0" indent="0" algn="thaiDist">
              <a:buNone/>
            </a:pPr>
            <a:r>
              <a:rPr lang="th-TH" b="1" dirty="0" smtClean="0">
                <a:cs typeface="+mj-cs"/>
              </a:rPr>
              <a:t>2.4 ฝ่ายประสานงาน ( ผอ.รพ.อรัญประเทศ ,นพ.สร</a:t>
            </a:r>
            <a:r>
              <a:rPr lang="th-TH" b="1" dirty="0" err="1" smtClean="0">
                <a:cs typeface="+mj-cs"/>
              </a:rPr>
              <a:t>วิช</a:t>
            </a:r>
            <a:r>
              <a:rPr lang="th-TH" b="1" dirty="0" smtClean="0">
                <a:cs typeface="+mj-cs"/>
              </a:rPr>
              <a:t> ชลาลัย, </a:t>
            </a:r>
            <a:r>
              <a:rPr lang="th-TH" b="1" dirty="0" err="1" smtClean="0">
                <a:cs typeface="+mj-cs"/>
              </a:rPr>
              <a:t>สสอ.</a:t>
            </a:r>
            <a:r>
              <a:rPr lang="th-TH" b="1" dirty="0" smtClean="0">
                <a:cs typeface="+mj-cs"/>
              </a:rPr>
              <a:t>อรัญประเทศ ,ประธานชมรมวิ่งอรัญประเทศ ,</a:t>
            </a:r>
          </a:p>
          <a:p>
            <a:pPr marL="0" indent="0" algn="thaiDist">
              <a:buNone/>
            </a:pPr>
            <a:r>
              <a:rPr lang="th-TH" b="1" dirty="0" smtClean="0">
                <a:cs typeface="+mj-cs"/>
              </a:rPr>
              <a:t>จน</a:t>
            </a:r>
            <a:r>
              <a:rPr lang="th-TH" b="1" dirty="0" err="1" smtClean="0">
                <a:cs typeface="+mj-cs"/>
              </a:rPr>
              <a:t>ท.สา</a:t>
            </a:r>
            <a:r>
              <a:rPr lang="th-TH" b="1" dirty="0" smtClean="0">
                <a:cs typeface="+mj-cs"/>
              </a:rPr>
              <a:t>ธารณสุขที่ได้รับมอบหมาย</a:t>
            </a:r>
            <a:endParaRPr lang="en-US" b="1" dirty="0" smtClean="0">
              <a:cs typeface="+mj-cs"/>
            </a:endParaRPr>
          </a:p>
          <a:p>
            <a:pPr marL="0" indent="0" algn="thaiDist">
              <a:buNone/>
            </a:pPr>
            <a:endParaRPr lang="th-TH" sz="1100" b="1" kern="1200" dirty="0">
              <a:cs typeface="+mj-cs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AB4697EC-53C2-473C-86AB-445591644B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679" r="2" b="2"/>
          <a:stretch/>
        </p:blipFill>
        <p:spPr>
          <a:xfrm>
            <a:off x="-215153" y="215154"/>
            <a:ext cx="3778624" cy="1653987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3886014" y="1676919"/>
            <a:ext cx="34695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th-TH" sz="3200" b="1" dirty="0" smtClean="0">
                <a:solidFill>
                  <a:prstClr val="black"/>
                </a:solidFill>
                <a:cs typeface="Angsana New"/>
              </a:rPr>
              <a:t>เ</a:t>
            </a:r>
            <a:r>
              <a:rPr lang="en-US" sz="3200" b="1" dirty="0" err="1" smtClean="0">
                <a:solidFill>
                  <a:prstClr val="black"/>
                </a:solidFill>
              </a:rPr>
              <a:t>รื่องแจ้ง</a:t>
            </a:r>
            <a:r>
              <a:rPr lang="th-TH" sz="3200" b="1" dirty="0" smtClean="0">
                <a:solidFill>
                  <a:prstClr val="black"/>
                </a:solidFill>
                <a:cs typeface="Angsana New"/>
              </a:rPr>
              <a:t>ที่ประชุม</a:t>
            </a:r>
            <a:r>
              <a:rPr lang="en-US" sz="3200" b="1" dirty="0" err="1" smtClean="0">
                <a:solidFill>
                  <a:prstClr val="black"/>
                </a:solidFill>
              </a:rPr>
              <a:t>ทราบ</a:t>
            </a:r>
            <a:r>
              <a:rPr lang="en-US" sz="3200" b="1" dirty="0" smtClean="0">
                <a:solidFill>
                  <a:prstClr val="black"/>
                </a:solidFill>
              </a:rPr>
              <a:t> –</a:t>
            </a:r>
          </a:p>
        </p:txBody>
      </p:sp>
      <p:pic>
        <p:nvPicPr>
          <p:cNvPr id="6" name="รูปภาพ 5" descr="S__64635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5957" y="497542"/>
            <a:ext cx="4241231" cy="30121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508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 descr="S__64634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65309" y="4518212"/>
            <a:ext cx="3090041" cy="20574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AB4697EC-53C2-473C-86AB-445591644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679" r="2" b="2"/>
          <a:stretch/>
        </p:blipFill>
        <p:spPr>
          <a:xfrm>
            <a:off x="0" y="0"/>
            <a:ext cx="2433918" cy="2215345"/>
          </a:xfrm>
          <a:prstGeom prst="rect">
            <a:avLst/>
          </a:prstGeom>
        </p:spPr>
      </p:pic>
      <p:sp>
        <p:nvSpPr>
          <p:cNvPr id="7" name="ชื่อเรื่อง 1">
            <a:extLst>
              <a:ext uri="{FF2B5EF4-FFF2-40B4-BE49-F238E27FC236}">
                <a16:creationId xmlns="" xmlns:a16="http://schemas.microsoft.com/office/drawing/2014/main" id="{3AAD6F83-DBBA-4B05-A09A-DBFE412E2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38" y="524434"/>
            <a:ext cx="3657600" cy="927848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sz="4000" b="1" kern="12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ระเบียบวาระที่</a:t>
            </a:r>
            <a:r>
              <a:rPr lang="en-US" sz="4000" b="1" kern="12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4000" b="1" kern="12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 </a:t>
            </a:r>
            <a:r>
              <a:rPr lang="th-TH" sz="4000" b="1" kern="12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(ต่อ)</a:t>
            </a:r>
            <a:endParaRPr lang="en-US" sz="4000" b="1" kern="12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ตัวแทนเนื้อหา 2">
            <a:extLst>
              <a:ext uri="{FF2B5EF4-FFF2-40B4-BE49-F238E27FC236}">
                <a16:creationId xmlns="" xmlns:a16="http://schemas.microsoft.com/office/drawing/2014/main" id="{CD6E54B2-6AA0-4247-BC37-DE1F66954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82" y="2151260"/>
            <a:ext cx="11497236" cy="423609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thaiDist">
              <a:buNone/>
            </a:pPr>
            <a:r>
              <a:rPr lang="th-TH" sz="3200" b="1" dirty="0" smtClean="0">
                <a:cs typeface="+mj-cs"/>
              </a:rPr>
              <a:t>2.5.</a:t>
            </a:r>
            <a:r>
              <a:rPr lang="th-TH" b="1" dirty="0" smtClean="0">
                <a:cs typeface="+mj-cs"/>
              </a:rPr>
              <a:t>ฝ่ายสวัสดิการและอาหารและเครื่องดื่ม</a:t>
            </a:r>
            <a:endParaRPr lang="en-US" b="1" dirty="0" smtClean="0">
              <a:cs typeface="+mj-cs"/>
            </a:endParaRPr>
          </a:p>
          <a:p>
            <a:pPr marL="0" indent="0" algn="thaiDist">
              <a:buNone/>
            </a:pPr>
            <a:r>
              <a:rPr lang="en-US" b="1" dirty="0" smtClean="0">
                <a:cs typeface="+mj-cs"/>
              </a:rPr>
              <a:t> </a:t>
            </a:r>
            <a:r>
              <a:rPr lang="th-TH" b="1" dirty="0" smtClean="0">
                <a:cs typeface="+mj-cs"/>
              </a:rPr>
              <a:t>(ผอ.โรงพยาบาลอรัญประเทศ ,  </a:t>
            </a:r>
            <a:r>
              <a:rPr lang="th-TH" b="1" dirty="0" err="1" smtClean="0">
                <a:cs typeface="+mj-cs"/>
              </a:rPr>
              <a:t>สสอ.</a:t>
            </a:r>
            <a:r>
              <a:rPr lang="th-TH" b="1" dirty="0" smtClean="0">
                <a:cs typeface="+mj-cs"/>
              </a:rPr>
              <a:t>อรัญประเทศ ,หัวหน้ากลุ่มงานบริหารทั่วไปรพ.อรัญประเทศ , หน.โภชนาการ รพ.อรัญประเทศ , </a:t>
            </a:r>
          </a:p>
          <a:p>
            <a:pPr marL="0" indent="0" algn="thaiDist">
              <a:buNone/>
            </a:pPr>
            <a:r>
              <a:rPr lang="th-TH" b="1" dirty="0" smtClean="0">
                <a:cs typeface="+mj-cs"/>
              </a:rPr>
              <a:t>2.6. ฝ่ายการจราจร และการดุแลความปลอดภัย</a:t>
            </a:r>
          </a:p>
          <a:p>
            <a:pPr marL="0" indent="0" algn="thaiDist">
              <a:buNone/>
            </a:pPr>
            <a:r>
              <a:rPr lang="th-TH" b="1" dirty="0" smtClean="0">
                <a:cs typeface="+mj-cs"/>
              </a:rPr>
              <a:t> (ผู้กำกับสถานีตำรวจภูธรอรัญประเทศ , นายกเทศมนตรีเมืองอรัญประเทศ , ประธานมูลนิธิสว่างสระแก้วธรรมสถาน)</a:t>
            </a:r>
          </a:p>
          <a:p>
            <a:pPr marL="0" indent="0" algn="thaiDist">
              <a:buNone/>
            </a:pPr>
            <a:r>
              <a:rPr lang="th-TH" b="1" dirty="0" smtClean="0">
                <a:cs typeface="+mj-cs"/>
              </a:rPr>
              <a:t>2.7. ฝ่ายปฐมพยาบาล </a:t>
            </a:r>
          </a:p>
          <a:p>
            <a:pPr marL="0" indent="0" algn="thaiDist">
              <a:buNone/>
            </a:pPr>
            <a:r>
              <a:rPr lang="th-TH" b="1" dirty="0" smtClean="0">
                <a:cs typeface="+mj-cs"/>
              </a:rPr>
              <a:t>(ผอ.โรงพยาบาลอรัญประเทศ , ผอ.โรงพยาบาลทุกอำเภอ , </a:t>
            </a:r>
            <a:r>
              <a:rPr lang="th-TH" b="1" dirty="0" err="1" smtClean="0">
                <a:cs typeface="+mj-cs"/>
              </a:rPr>
              <a:t>สสอ.</a:t>
            </a:r>
            <a:r>
              <a:rPr lang="th-TH" b="1" dirty="0" smtClean="0">
                <a:cs typeface="+mj-cs"/>
              </a:rPr>
              <a:t>อรัญประเทศ , </a:t>
            </a:r>
          </a:p>
          <a:p>
            <a:pPr marL="0" indent="0" algn="thaiDist">
              <a:buNone/>
            </a:pPr>
            <a:r>
              <a:rPr lang="th-TH" b="1" dirty="0" smtClean="0">
                <a:cs typeface="+mj-cs"/>
              </a:rPr>
              <a:t>หน.งานผู้ป่วยอุบัติเหตุฯ , เครือข่ายอาสาสมัครกู้ชีพอำเภออรัญประเทศ</a:t>
            </a:r>
          </a:p>
          <a:p>
            <a:pPr marL="0" indent="0" algn="thaiDist">
              <a:buNone/>
            </a:pPr>
            <a:endParaRPr lang="th-TH" b="1" dirty="0" smtClean="0">
              <a:cs typeface="+mj-cs"/>
            </a:endParaRPr>
          </a:p>
        </p:txBody>
      </p:sp>
      <p:pic>
        <p:nvPicPr>
          <p:cNvPr id="11" name="รูปภาพ 10" descr="S__646354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847" y="201705"/>
            <a:ext cx="3684494" cy="23472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95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3AAD6F83-DBBA-4B05-A09A-DBFE412E2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837" y="914400"/>
            <a:ext cx="3657600" cy="1617785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kern="12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ระเบียบวาระที่</a:t>
            </a:r>
            <a:r>
              <a:rPr lang="en-US" sz="4800" b="1" kern="12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800" b="1" kern="12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endParaRPr lang="en-US" sz="4800" b="1" kern="12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CD6E54B2-6AA0-4247-BC37-DE1F66954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1753" y="2919046"/>
            <a:ext cx="4356847" cy="2277208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buFontTx/>
              <a:buChar char="-"/>
            </a:pPr>
            <a:r>
              <a:rPr lang="en-US" b="1" kern="1200" dirty="0" err="1">
                <a:latin typeface="+mn-lt"/>
                <a:ea typeface="+mn-ea"/>
                <a:cs typeface="+mj-cs"/>
              </a:rPr>
              <a:t>เรื่อง</a:t>
            </a:r>
            <a:r>
              <a:rPr lang="th-TH" b="1" dirty="0">
                <a:cs typeface="+mj-cs"/>
              </a:rPr>
              <a:t>เพื่อ</a:t>
            </a:r>
            <a:r>
              <a:rPr lang="en-US" b="1" kern="1200" dirty="0" err="1">
                <a:latin typeface="+mn-lt"/>
                <a:ea typeface="+mn-ea"/>
                <a:cs typeface="+mj-cs"/>
              </a:rPr>
              <a:t>ทราบ</a:t>
            </a:r>
            <a:r>
              <a:rPr lang="en-US" b="1" kern="1200" dirty="0">
                <a:latin typeface="+mn-lt"/>
                <a:ea typeface="+mn-ea"/>
                <a:cs typeface="+mj-cs"/>
              </a:rPr>
              <a:t> </a:t>
            </a:r>
            <a:r>
              <a:rPr lang="th-TH" b="1" dirty="0">
                <a:cs typeface="+mj-cs"/>
              </a:rPr>
              <a:t>-</a:t>
            </a:r>
            <a:endParaRPr lang="th-TH" b="1" kern="1200" dirty="0">
              <a:latin typeface="+mn-lt"/>
              <a:ea typeface="+mn-ea"/>
              <a:cs typeface="+mj-cs"/>
            </a:endParaRPr>
          </a:p>
          <a:p>
            <a:pPr marL="0" indent="0" algn="ctr">
              <a:buNone/>
            </a:pPr>
            <a:endParaRPr lang="th-TH" sz="1050" b="1" kern="1200" dirty="0">
              <a:latin typeface="+mn-lt"/>
              <a:ea typeface="+mn-ea"/>
              <a:cs typeface="+mj-cs"/>
            </a:endParaRPr>
          </a:p>
          <a:p>
            <a:pPr marL="0" indent="0" algn="ctr">
              <a:buNone/>
            </a:pPr>
            <a:r>
              <a:rPr lang="th-TH" b="1" dirty="0">
                <a:cs typeface="+mj-cs"/>
              </a:rPr>
              <a:t>รายงานความก้าวหน้าในการเตรียมการดำเนินงานโดยทีมแพทย์และสาธารณสุข</a:t>
            </a:r>
            <a:endParaRPr lang="en-US" b="1" kern="1200" dirty="0">
              <a:latin typeface="+mn-lt"/>
              <a:ea typeface="+mn-ea"/>
              <a:cs typeface="+mj-cs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AB4697EC-53C2-473C-86AB-445591644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679" r="2" b="2"/>
          <a:stretch/>
        </p:blipFill>
        <p:spPr>
          <a:xfrm>
            <a:off x="18340" y="0"/>
            <a:ext cx="7002187" cy="63733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95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="" xmlns:a16="http://schemas.microsoft.com/office/drawing/2014/main" id="{AA41E5E3-B295-4413-B6D8-DC801986C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="" xmlns:a16="http://schemas.microsoft.com/office/drawing/2014/main" id="{79E39F21-A9CD-4C8B-9095-06C3A7794423}"/>
              </a:ext>
            </a:extLst>
          </p:cNvPr>
          <p:cNvSpPr txBox="1"/>
          <p:nvPr/>
        </p:nvSpPr>
        <p:spPr>
          <a:xfrm>
            <a:off x="3306620" y="951349"/>
            <a:ext cx="119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(หลังเก่า 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10981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5" y="4045574"/>
            <a:ext cx="2667749" cy="2851265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3309857" y="1005455"/>
            <a:ext cx="888214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กำหนดการ โครงการหมอชวนวิ่ง</a:t>
            </a:r>
          </a:p>
          <a:p>
            <a:pPr algn="ctr"/>
            <a:r>
              <a:rPr lang="th-TH" b="1" dirty="0" smtClean="0"/>
              <a:t>17 – 18 พฤศจิกายน 2561 </a:t>
            </a:r>
          </a:p>
          <a:p>
            <a:pPr algn="ctr"/>
            <a:r>
              <a:rPr lang="th-TH" b="1" dirty="0" smtClean="0"/>
              <a:t>ณ ลานสยามมิ</a:t>
            </a:r>
            <a:r>
              <a:rPr lang="th-TH" b="1" dirty="0" err="1" smtClean="0"/>
              <a:t>นทร์</a:t>
            </a:r>
            <a:r>
              <a:rPr lang="th-TH" b="1" dirty="0" smtClean="0"/>
              <a:t> อำเภออรัญประเทศ</a:t>
            </a:r>
          </a:p>
          <a:p>
            <a:r>
              <a:rPr lang="th-TH" b="1" dirty="0" smtClean="0"/>
              <a:t>วันที่ 17 พ.ย. 2561 </a:t>
            </a:r>
          </a:p>
          <a:p>
            <a:r>
              <a:rPr lang="th-TH" b="1" dirty="0" smtClean="0"/>
              <a:t>15.00 น. เริ่มลงทะเบียน</a:t>
            </a:r>
          </a:p>
          <a:p>
            <a:r>
              <a:rPr lang="th-TH" b="1" dirty="0" smtClean="0"/>
              <a:t>16.00-16.30น. พิธีเปิดโดยผู้ว่าราชการจังหวัด /พิธีรับ</a:t>
            </a:r>
            <a:r>
              <a:rPr lang="th-TH" b="1" dirty="0" err="1" smtClean="0"/>
              <a:t>มอบคฑา</a:t>
            </a:r>
            <a:r>
              <a:rPr lang="th-TH" b="1" dirty="0" smtClean="0"/>
              <a:t>โดยปลัดกระทรวงฯ</a:t>
            </a:r>
          </a:p>
          <a:p>
            <a:r>
              <a:rPr lang="th-TH" b="1" dirty="0" smtClean="0"/>
              <a:t>16.30-17.00น. มอบเกียรติบัตร แก่ผู้สนับสนุน/การแสดงจากชมรมผู้สูงอายุ</a:t>
            </a:r>
          </a:p>
          <a:p>
            <a:r>
              <a:rPr lang="th-TH" b="1" dirty="0" smtClean="0"/>
              <a:t>17.00-18.30น. </a:t>
            </a:r>
            <a:r>
              <a:rPr lang="en-US" b="1" dirty="0" smtClean="0"/>
              <a:t>Fur Run</a:t>
            </a:r>
            <a:r>
              <a:rPr lang="th-TH" b="1" dirty="0" smtClean="0"/>
              <a:t> (5.3 กม.)</a:t>
            </a:r>
          </a:p>
          <a:p>
            <a:r>
              <a:rPr lang="th-TH" b="1" dirty="0" smtClean="0"/>
              <a:t>18.30-21.00น. กิจกรรมความรู้ด้านการส่งเสริมสุขภาพ/การแสดง</a:t>
            </a:r>
          </a:p>
          <a:p>
            <a:r>
              <a:rPr lang="th-TH" b="1" dirty="0" smtClean="0"/>
              <a:t>วันที่ 17 พ.ย. 2561 </a:t>
            </a:r>
          </a:p>
          <a:p>
            <a:r>
              <a:rPr lang="th-TH" b="1" dirty="0" smtClean="0"/>
              <a:t>6.00 น. ลงทะเบียน</a:t>
            </a:r>
          </a:p>
          <a:p>
            <a:r>
              <a:rPr lang="th-TH" b="1" dirty="0" smtClean="0"/>
              <a:t>7.00 น. ปล่อยตัวจุดที่ 1 ถึงจุดที่ 10</a:t>
            </a:r>
          </a:p>
          <a:p>
            <a:r>
              <a:rPr lang="th-TH" b="1" dirty="0" smtClean="0"/>
              <a:t>9.00 น. ส่ง</a:t>
            </a:r>
            <a:r>
              <a:rPr lang="th-TH" b="1" dirty="0" err="1" smtClean="0"/>
              <a:t>มอบคฑา</a:t>
            </a:r>
            <a:r>
              <a:rPr lang="th-TH" b="1" dirty="0" smtClean="0"/>
              <a:t>ให้กับ </a:t>
            </a:r>
            <a:r>
              <a:rPr lang="th-TH" b="1" dirty="0"/>
              <a:t> </a:t>
            </a:r>
            <a:r>
              <a:rPr lang="th-TH" b="1" dirty="0" smtClean="0"/>
              <a:t>อำเภอวัฒนานคร</a:t>
            </a:r>
          </a:p>
          <a:p>
            <a:endParaRPr lang="th-TH" dirty="0"/>
          </a:p>
          <a:p>
            <a:endParaRPr lang="th-TH" dirty="0" smtClean="0"/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6" y="38839"/>
            <a:ext cx="2667749" cy="40067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9789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881CE8F1-1D6A-4D08-B701-5E8A060245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632" b="-1"/>
          <a:stretch/>
        </p:blipFill>
        <p:spPr>
          <a:xfrm>
            <a:off x="-476250" y="0"/>
            <a:ext cx="12668249" cy="6858000"/>
          </a:xfrm>
          <a:prstGeom prst="rect">
            <a:avLst/>
          </a:prstGeom>
          <a:effectLst/>
        </p:spPr>
      </p:pic>
      <p:sp>
        <p:nvSpPr>
          <p:cNvPr id="8" name="กล่องข้อความ 7">
            <a:extLst>
              <a:ext uri="{FF2B5EF4-FFF2-40B4-BE49-F238E27FC236}">
                <a16:creationId xmlns="" xmlns:a16="http://schemas.microsoft.com/office/drawing/2014/main" id="{663ABBF4-708D-4F12-B992-D617DE679E2E}"/>
              </a:ext>
            </a:extLst>
          </p:cNvPr>
          <p:cNvSpPr txBox="1"/>
          <p:nvPr/>
        </p:nvSpPr>
        <p:spPr>
          <a:xfrm>
            <a:off x="8582026" y="4592959"/>
            <a:ext cx="3360178" cy="369332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cs typeface="+mj-cs"/>
              </a:rPr>
              <a:t>ณ  ลานสยามมินท</a:t>
            </a:r>
            <a:r>
              <a:rPr lang="th-TH" b="1" dirty="0" err="1">
                <a:cs typeface="+mj-cs"/>
              </a:rPr>
              <a:t>ร์</a:t>
            </a:r>
            <a:r>
              <a:rPr lang="th-TH" b="1" dirty="0">
                <a:cs typeface="+mj-cs"/>
              </a:rPr>
              <a:t> เทศบาลเมืองอรัญญประเทศ </a:t>
            </a:r>
            <a:endParaRPr lang="en-US" b="1" dirty="0">
              <a:cs typeface="+mj-cs"/>
            </a:endParaRPr>
          </a:p>
        </p:txBody>
      </p:sp>
      <p:sp>
        <p:nvSpPr>
          <p:cNvPr id="4" name="ลูกศรลง 3"/>
          <p:cNvSpPr/>
          <p:nvPr/>
        </p:nvSpPr>
        <p:spPr>
          <a:xfrm>
            <a:off x="9556124" y="447441"/>
            <a:ext cx="206062" cy="2222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554515943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1072</Words>
  <Application>Microsoft Office PowerPoint</Application>
  <PresentationFormat>กำหนดเอง</PresentationFormat>
  <Paragraphs>147</Paragraphs>
  <Slides>26</Slides>
  <Notes>8</Notes>
  <HiddenSlides>3</HiddenSlides>
  <MMClips>3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26</vt:i4>
      </vt:variant>
    </vt:vector>
  </HeadingPairs>
  <TitlesOfParts>
    <vt:vector size="27" baseType="lpstr">
      <vt:lpstr>ธีมของ Office</vt:lpstr>
      <vt:lpstr>หมอชวนวิ่ง อำเภออรัญประเทศ จังหวัดสระแก้ว  17 – 18 พฤศจิกายน 2561 ณ ลานสยามมินทร์</vt:lpstr>
      <vt:lpstr>ภาพนิ่ง 2</vt:lpstr>
      <vt:lpstr>ความเป็นมา/วัตถุประสงค์ </vt:lpstr>
      <vt:lpstr>ระเบียบวาระที่ 1</vt:lpstr>
      <vt:lpstr>ระเบียบวาระที่ 1 (ต่อ)</vt:lpstr>
      <vt:lpstr>ระเบียบวาระที่ 2</vt:lpstr>
      <vt:lpstr>ภาพนิ่ง 7</vt:lpstr>
      <vt:lpstr>ภาพนิ่ง 8</vt:lpstr>
      <vt:lpstr>ภาพนิ่ง 9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ระเบียบวาระที่ 3</vt:lpstr>
      <vt:lpstr>ระเบียบวาระที่ 3</vt:lpstr>
      <vt:lpstr>ภาพนิ่ง 19</vt:lpstr>
      <vt:lpstr>ภาพนิ่ง 20</vt:lpstr>
      <vt:lpstr>ภาพนิ่ง 21</vt:lpstr>
      <vt:lpstr>ระเบียบวาระที่ 4</vt:lpstr>
      <vt:lpstr>ประมวลภาพการซ้อมวิ่ง</vt:lpstr>
      <vt:lpstr>ภาพนิ่ง 24</vt:lpstr>
      <vt:lpstr>ภาพนิ่ง 25</vt:lpstr>
      <vt:lpstr>ภาพนิ่ง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ทันตกรรม</cp:lastModifiedBy>
  <cp:revision>78</cp:revision>
  <dcterms:created xsi:type="dcterms:W3CDTF">2018-10-12T07:56:48Z</dcterms:created>
  <dcterms:modified xsi:type="dcterms:W3CDTF">2018-11-05T02:34:18Z</dcterms:modified>
</cp:coreProperties>
</file>